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97" r:id="rId4"/>
    <p:sldId id="293" r:id="rId5"/>
    <p:sldId id="294" r:id="rId6"/>
    <p:sldId id="295" r:id="rId7"/>
    <p:sldId id="299" r:id="rId8"/>
    <p:sldId id="307" r:id="rId9"/>
    <p:sldId id="305" r:id="rId10"/>
    <p:sldId id="300" r:id="rId11"/>
    <p:sldId id="289" r:id="rId12"/>
    <p:sldId id="281" r:id="rId13"/>
    <p:sldId id="301" r:id="rId14"/>
    <p:sldId id="302" r:id="rId15"/>
    <p:sldId id="285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aKAZoMP3KcGI0gyoBGZZQ==" hashData="ygiYvt9ePiKF4qTd/zs/X3Y5+W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EDF1E-171A-409A-AA43-D3AA66726CFC}" type="datetimeFigureOut">
              <a:rPr lang="es-CL" smtClean="0"/>
              <a:pPr/>
              <a:t>22-05-2012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51B14-DA3E-438C-ABBB-88187D716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3DBEB7-A2BA-4140-A6CC-BB7E6EC81B27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205F9E-497C-47FF-8080-6EC4B45D4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6263711-4A0A-4E2A-B3BF-8EB735ABD68A}" type="slidenum">
              <a:rPr lang="es-ES" sz="1200">
                <a:latin typeface="+mn-lt"/>
              </a:rPr>
              <a:pPr algn="r">
                <a:defRPr/>
              </a:pPr>
              <a:t>15</a:t>
            </a:fld>
            <a:endParaRPr lang="es-E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9053-89C0-42F0-81F4-E83F595F4B7F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67CA-FBAA-41BE-970D-13C6FCF2DC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3140-7254-4880-B54F-29E79976026A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90B5-6937-484F-B436-0754E2C80A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B952-19B0-4E59-AF1F-9493DBF33A33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3F16-6FC0-4FFB-8C44-B66187EECB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3092-9FBA-43E9-A950-5055A1B0A7F1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3647-03C5-4610-A5B2-3676533FFF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0664-B3D9-42BD-99F9-324139E43BAB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C888-4655-473B-B8CA-15F183D6C6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AE6CF-F992-469A-8767-7D9C8F300A2D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C417-DB2F-4E54-8BF9-0D94110971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C8D9-9DF2-48ED-B4E9-332A8C32908C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6C0E-5D60-4B0A-BCD3-BAE4A05B13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A6867-1856-419D-9783-5C8E0D4F7C28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CD2F-0A5D-406F-B6BB-920B1F32D2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95EC-C08C-459C-92E9-C9DDAB615DA6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D403-B515-437B-9745-A15AF2BB47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BB61-3E89-4601-BE59-D6743FA164C0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79FEB-DF11-4948-A9AB-446A2872EC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1695-BFBE-4376-8670-66C562FC2431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8367-D7F3-42B8-8C21-30D71C91CE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8D4FF5-E71D-47AA-BF52-BDF84F3AEDD9}" type="datetimeFigureOut">
              <a:rPr lang="es-ES"/>
              <a:pPr>
                <a:defRPr/>
              </a:pPr>
              <a:t>22/05/2012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84A2B6-C1C0-4EC6-B920-A00D89E17C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785813" y="188640"/>
            <a:ext cx="8034660" cy="5883549"/>
          </a:xfrm>
          <a:blipFill dpi="0" rotWithShape="1">
            <a:blip r:embed="rId2" cstate="print">
              <a:alphaModFix amt="0"/>
              <a:lum bright="100000"/>
            </a:blip>
            <a:srcRect/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MANIFIESTO MARITIMO DE INGRESO ELECTRONICO </a:t>
            </a:r>
            <a:br>
              <a:rPr lang="es-CL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CL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CL" sz="3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MAYO 2012</a:t>
            </a:r>
            <a:br>
              <a:rPr lang="es-CL" sz="3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s-CL" sz="3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			</a:t>
            </a:r>
            <a:r>
              <a:rPr lang="es-CL" sz="2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Patricia Soto Sepúlveda</a:t>
            </a:r>
            <a:br>
              <a:rPr lang="es-CL" sz="2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s-CL" sz="2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		          Subdirección Técnica</a:t>
            </a:r>
            <a:br>
              <a:rPr lang="es-CL" sz="2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s-CL" sz="2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			       </a:t>
            </a:r>
            <a:r>
              <a:rPr lang="es-CL" sz="22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Subdpto</a:t>
            </a:r>
            <a:r>
              <a:rPr lang="es-CL" sz="2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Normas Generales</a:t>
            </a:r>
            <a:r>
              <a:rPr lang="es-CL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s-CL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s-CL" sz="4000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s-CL" sz="4000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endParaRPr lang="es-ES" sz="2400" dirty="0" smtClean="0">
              <a:solidFill>
                <a:srgbClr val="3760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2800" b="1" dirty="0" smtClean="0">
                <a:solidFill>
                  <a:srgbClr val="0070C0"/>
                </a:solidFill>
              </a:rPr>
            </a:br>
            <a:r>
              <a:rPr lang="es-CL" sz="2800" b="1" dirty="0" smtClean="0">
                <a:solidFill>
                  <a:srgbClr val="0070C0"/>
                </a:solidFill>
              </a:rPr>
              <a:t>ESTADO ACTUAL</a:t>
            </a:r>
            <a:r>
              <a:rPr lang="es-CL" sz="2800" b="1" i="1" dirty="0" smtClean="0">
                <a:solidFill>
                  <a:srgbClr val="0070C0"/>
                </a:solidFill>
              </a:rPr>
              <a:t> </a:t>
            </a:r>
            <a:endParaRPr lang="es-CL" sz="2800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sz="2400" b="1" dirty="0" smtClean="0">
                <a:solidFill>
                  <a:srgbClr val="0070C0"/>
                </a:solidFill>
              </a:rPr>
              <a:t>Manifiesto de Ingreso</a:t>
            </a:r>
          </a:p>
          <a:p>
            <a:r>
              <a:rPr lang="es-CL" sz="2400" dirty="0" smtClean="0">
                <a:solidFill>
                  <a:srgbClr val="0070C0"/>
                </a:solidFill>
              </a:rPr>
              <a:t>Obligación del envío de los </a:t>
            </a:r>
            <a:r>
              <a:rPr lang="es-CL" sz="2400" b="1" i="1" dirty="0" smtClean="0">
                <a:solidFill>
                  <a:srgbClr val="0070C0"/>
                </a:solidFill>
              </a:rPr>
              <a:t>Encabezados de Manifiestos </a:t>
            </a:r>
            <a:r>
              <a:rPr lang="es-CL" sz="2400" dirty="0" smtClean="0">
                <a:solidFill>
                  <a:srgbClr val="0070C0"/>
                </a:solidFill>
              </a:rPr>
              <a:t>a nivel nacional, amparado en Oficio Circular 79 del 20.03.2007 SD Técnico.</a:t>
            </a:r>
          </a:p>
          <a:p>
            <a:r>
              <a:rPr lang="es-CL" sz="2400" dirty="0" smtClean="0">
                <a:solidFill>
                  <a:srgbClr val="0070C0"/>
                </a:solidFill>
              </a:rPr>
              <a:t>Transmisión de los </a:t>
            </a:r>
            <a:r>
              <a:rPr lang="es-CL" sz="2400" b="1" i="1" dirty="0" smtClean="0">
                <a:solidFill>
                  <a:srgbClr val="0070C0"/>
                </a:solidFill>
              </a:rPr>
              <a:t>B/L máster</a:t>
            </a:r>
            <a:r>
              <a:rPr lang="es-CL" sz="2400" dirty="0" smtClean="0">
                <a:solidFill>
                  <a:srgbClr val="0070C0"/>
                </a:solidFill>
              </a:rPr>
              <a:t>, amparado en Of. Circular 309 del 24.10.2007.</a:t>
            </a:r>
          </a:p>
          <a:p>
            <a:r>
              <a:rPr lang="es-CL" sz="2400" dirty="0" smtClean="0">
                <a:solidFill>
                  <a:srgbClr val="0070C0"/>
                </a:solidFill>
              </a:rPr>
              <a:t>Se encuentra en trámite un proyecto de Resolución Normativa que debe ser sometida a consideración de la Comisión Técnica creada por el Decreto 313 de 1997, que debe aprobar el procedimiento para la transmisión electrónica del manifiesto marítimo.</a:t>
            </a:r>
          </a:p>
          <a:p>
            <a:pPr>
              <a:buNone/>
            </a:pPr>
            <a:r>
              <a:rPr lang="es-CL" dirty="0" smtClean="0">
                <a:solidFill>
                  <a:srgbClr val="0070C0"/>
                </a:solidFill>
              </a:rPr>
              <a:t/>
            </a:r>
            <a:br>
              <a:rPr lang="es-CL" dirty="0" smtClean="0">
                <a:solidFill>
                  <a:srgbClr val="0070C0"/>
                </a:solidFill>
              </a:rPr>
            </a:br>
            <a:endParaRPr lang="es-C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3200" dirty="0" smtClean="0">
                <a:solidFill>
                  <a:srgbClr val="376092"/>
                </a:solidFill>
                <a:latin typeface="Arial Black" pitchFamily="34" charset="0"/>
              </a:rPr>
              <a:t/>
            </a:r>
            <a:br>
              <a:rPr lang="es-CL" sz="3200" dirty="0" smtClean="0">
                <a:solidFill>
                  <a:srgbClr val="376092"/>
                </a:solidFill>
                <a:latin typeface="Arial Black" pitchFamily="34" charset="0"/>
              </a:rPr>
            </a:br>
            <a:r>
              <a:rPr lang="es-CL" sz="3200" b="1" dirty="0" smtClean="0">
                <a:solidFill>
                  <a:srgbClr val="0070C0"/>
                </a:solidFill>
              </a:rPr>
              <a:t>RESOLUCIÓN  NORMATIVA</a:t>
            </a:r>
            <a:endParaRPr lang="es-ES" sz="3200" b="1" dirty="0" smtClean="0">
              <a:solidFill>
                <a:srgbClr val="0070C0"/>
              </a:solidFill>
            </a:endParaRP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s-ES" sz="2400" b="1" dirty="0" smtClean="0">
                <a:solidFill>
                  <a:srgbClr val="0070C0"/>
                </a:solidFill>
              </a:rPr>
              <a:t>Contenidos de la Resolución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s-ES" sz="2500" dirty="0" smtClean="0">
                <a:solidFill>
                  <a:srgbClr val="0070C0"/>
                </a:solidFill>
              </a:rPr>
              <a:t>Establece obligación de presentación de B/L </a:t>
            </a:r>
            <a:r>
              <a:rPr lang="es-ES" sz="2500" dirty="0" err="1" smtClean="0">
                <a:solidFill>
                  <a:srgbClr val="0070C0"/>
                </a:solidFill>
              </a:rPr>
              <a:t>master</a:t>
            </a:r>
            <a:r>
              <a:rPr lang="es-ES" sz="2500" dirty="0" smtClean="0">
                <a:solidFill>
                  <a:srgbClr val="0070C0"/>
                </a:solidFill>
              </a:rPr>
              <a:t> a nivel nacional.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s-ES" sz="2500" dirty="0" smtClean="0">
                <a:solidFill>
                  <a:srgbClr val="0070C0"/>
                </a:solidFill>
              </a:rPr>
              <a:t>Establece obligación de registrar el canje del B/L en aplicación computacional diseñada por el Servicio de Aduanas.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s-ES" sz="2500" dirty="0" smtClean="0">
                <a:solidFill>
                  <a:srgbClr val="0070C0"/>
                </a:solidFill>
              </a:rPr>
              <a:t>Elimina la obligación de presentación de los manifiestos en soporte papel.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s-ES" sz="2500" dirty="0" smtClean="0">
                <a:solidFill>
                  <a:srgbClr val="0070C0"/>
                </a:solidFill>
              </a:rPr>
              <a:t>Establece obligación de envío de mensajes de recepción y entrega de las cargas por parte de los almacenistas. </a:t>
            </a:r>
          </a:p>
          <a:p>
            <a:pPr algn="just" eaLnBrk="1" hangingPunct="1"/>
            <a:endParaRPr lang="es-ES" sz="2500" dirty="0" smtClean="0">
              <a:solidFill>
                <a:srgbClr val="376092"/>
              </a:solidFill>
            </a:endParaRPr>
          </a:p>
          <a:p>
            <a:pPr algn="just" eaLnBrk="1" hangingPunct="1"/>
            <a:endParaRPr lang="es-ES" sz="2500" dirty="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sz="3200" b="1" dirty="0" smtClean="0">
                <a:solidFill>
                  <a:srgbClr val="0070C0"/>
                </a:solidFill>
              </a:rPr>
              <a:t>RESOLUCIÓN  NORMATIVA: CONTENIDOS</a:t>
            </a:r>
            <a:endParaRPr lang="es-CL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86003"/>
          </a:xfrm>
        </p:spPr>
        <p:txBody>
          <a:bodyPr/>
          <a:lstStyle/>
          <a:p>
            <a:pPr>
              <a:buNone/>
              <a:defRPr/>
            </a:pPr>
            <a:r>
              <a:rPr lang="es-ES" sz="2400" b="1" dirty="0" smtClean="0">
                <a:solidFill>
                  <a:srgbClr val="0070C0"/>
                </a:solidFill>
              </a:rPr>
              <a:t>Obligación de presentación de B/L </a:t>
            </a:r>
            <a:r>
              <a:rPr lang="es-ES" sz="2400" b="1" dirty="0" err="1" smtClean="0">
                <a:solidFill>
                  <a:srgbClr val="0070C0"/>
                </a:solidFill>
              </a:rPr>
              <a:t>master</a:t>
            </a:r>
            <a:endParaRPr lang="es-ES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s-ES" sz="2400" dirty="0" smtClean="0">
                <a:solidFill>
                  <a:srgbClr val="0070C0"/>
                </a:solidFill>
              </a:rPr>
              <a:t>Of. Circular 309 de 24.10.2007</a:t>
            </a:r>
          </a:p>
          <a:p>
            <a:pPr>
              <a:defRPr/>
            </a:pPr>
            <a:r>
              <a:rPr lang="es-ES" sz="2400" dirty="0" smtClean="0">
                <a:solidFill>
                  <a:srgbClr val="0070C0"/>
                </a:solidFill>
              </a:rPr>
              <a:t>Instrucción general de aplicación a nivel nacional.</a:t>
            </a:r>
          </a:p>
          <a:p>
            <a:pPr>
              <a:defRPr/>
            </a:pPr>
            <a:r>
              <a:rPr lang="es-ES" sz="2400" dirty="0" smtClean="0">
                <a:solidFill>
                  <a:srgbClr val="0070C0"/>
                </a:solidFill>
              </a:rPr>
              <a:t>Control del cumplimiento de plazos</a:t>
            </a:r>
          </a:p>
          <a:p>
            <a:pPr>
              <a:buNone/>
              <a:defRPr/>
            </a:pPr>
            <a:endParaRPr lang="es-ES" sz="2400" b="1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r>
              <a:rPr lang="es-ES" sz="2400" b="1" dirty="0" smtClean="0">
                <a:solidFill>
                  <a:srgbClr val="0070C0"/>
                </a:solidFill>
              </a:rPr>
              <a:t>Canje del B/L</a:t>
            </a:r>
          </a:p>
          <a:p>
            <a:pPr>
              <a:defRPr/>
            </a:pPr>
            <a:r>
              <a:rPr lang="es-ES" sz="2400" dirty="0" smtClean="0">
                <a:solidFill>
                  <a:srgbClr val="0070C0"/>
                </a:solidFill>
              </a:rPr>
              <a:t>Aplicación computacional del SNA en que el emisor del B/L registrará el canje del B/L que se debe efectuar antes del retiro de las cargas desde los RDA.</a:t>
            </a:r>
          </a:p>
          <a:p>
            <a:pPr>
              <a:defRPr/>
            </a:pPr>
            <a:r>
              <a:rPr lang="es-ES" sz="2400" dirty="0" smtClean="0">
                <a:solidFill>
                  <a:srgbClr val="0070C0"/>
                </a:solidFill>
              </a:rPr>
              <a:t>El control del canje lo realizará Aduanas, en base a la información entregada por los Almacenistas sobre el retiro de las cargas.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sz="3200" b="1" dirty="0" smtClean="0">
                <a:solidFill>
                  <a:srgbClr val="0070C0"/>
                </a:solidFill>
              </a:rPr>
              <a:t>RESOLUCIÓN  NORMATIVA: CONTENIDOS</a:t>
            </a:r>
            <a:endParaRPr lang="es-CL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86003"/>
          </a:xfrm>
        </p:spPr>
        <p:txBody>
          <a:bodyPr/>
          <a:lstStyle/>
          <a:p>
            <a:pPr>
              <a:buNone/>
            </a:pPr>
            <a:r>
              <a:rPr lang="es-ES" sz="2400" b="1" dirty="0" smtClean="0">
                <a:solidFill>
                  <a:srgbClr val="0070C0"/>
                </a:solidFill>
              </a:rPr>
              <a:t>Eliminación del manifiesto en soporte papel: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dirty="0" smtClean="0">
                <a:solidFill>
                  <a:srgbClr val="0070C0"/>
                </a:solidFill>
              </a:rPr>
              <a:t>Implementación en forma gradual: Valparaíso y San Antonio. 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dirty="0" smtClean="0">
                <a:solidFill>
                  <a:srgbClr val="0070C0"/>
                </a:solidFill>
              </a:rPr>
              <a:t>Se considera el encabezado del Manifiesto y los B/L hasta nivel de B/L </a:t>
            </a:r>
            <a:r>
              <a:rPr lang="es-ES" sz="2400" dirty="0" err="1" smtClean="0">
                <a:solidFill>
                  <a:srgbClr val="0070C0"/>
                </a:solidFill>
              </a:rPr>
              <a:t>master</a:t>
            </a:r>
            <a:r>
              <a:rPr lang="es-ES" sz="2400" dirty="0" smtClean="0">
                <a:solidFill>
                  <a:srgbClr val="0070C0"/>
                </a:solidFill>
              </a:rPr>
              <a:t>. Las a</a:t>
            </a:r>
            <a:r>
              <a:rPr lang="es-CL" sz="2400" dirty="0" err="1" smtClean="0">
                <a:solidFill>
                  <a:srgbClr val="0070C0"/>
                </a:solidFill>
              </a:rPr>
              <a:t>perturas</a:t>
            </a:r>
            <a:r>
              <a:rPr lang="es-CL" sz="2400" dirty="0" smtClean="0">
                <a:solidFill>
                  <a:srgbClr val="0070C0"/>
                </a:solidFill>
              </a:rPr>
              <a:t> continuarán siendo presentados en formato papel hasta inicio de envío de los B/L hijos por vía electrónica.</a:t>
            </a:r>
          </a:p>
          <a:p>
            <a:pPr lvl="1">
              <a:buFont typeface="Wingdings" pitchFamily="2" charset="2"/>
              <a:buChar char="Ø"/>
            </a:pPr>
            <a:r>
              <a:rPr lang="es-CL" sz="2400" dirty="0" smtClean="0">
                <a:solidFill>
                  <a:srgbClr val="0070C0"/>
                </a:solidFill>
              </a:rPr>
              <a:t>Almacenistas deben efectuar la recepción de las mercancías en base al manifiesto electrónico.</a:t>
            </a:r>
          </a:p>
          <a:p>
            <a:pPr>
              <a:buNone/>
              <a:defRPr/>
            </a:pPr>
            <a:endParaRPr lang="es-E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L" sz="3200" b="1" dirty="0" smtClean="0">
                <a:solidFill>
                  <a:srgbClr val="0070C0"/>
                </a:solidFill>
              </a:rPr>
              <a:t>RESOLUCIÓN  NORMATIVA: CONTENIDOS</a:t>
            </a:r>
            <a:endParaRPr lang="es-CL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86003"/>
          </a:xfrm>
        </p:spPr>
        <p:txBody>
          <a:bodyPr/>
          <a:lstStyle/>
          <a:p>
            <a:pPr>
              <a:buNone/>
            </a:pPr>
            <a:r>
              <a:rPr lang="es-CL" sz="2400" b="1" dirty="0" smtClean="0">
                <a:solidFill>
                  <a:srgbClr val="0070C0"/>
                </a:solidFill>
              </a:rPr>
              <a:t>Mensajes de recepción y entrega de cargas</a:t>
            </a:r>
          </a:p>
          <a:p>
            <a:pPr lvl="1">
              <a:buFont typeface="Wingdings" pitchFamily="2" charset="2"/>
              <a:buChar char="Ø"/>
            </a:pPr>
            <a:r>
              <a:rPr lang="es-CL" sz="2400" dirty="0" smtClean="0">
                <a:solidFill>
                  <a:srgbClr val="0070C0"/>
                </a:solidFill>
              </a:rPr>
              <a:t>Almacenistas deben enviar mensajes de recepción y entrega de cargas mediante </a:t>
            </a:r>
            <a:r>
              <a:rPr lang="es-CL" sz="2400" dirty="0" err="1" smtClean="0">
                <a:solidFill>
                  <a:srgbClr val="0070C0"/>
                </a:solidFill>
              </a:rPr>
              <a:t>webservices</a:t>
            </a:r>
            <a:r>
              <a:rPr lang="es-CL" sz="2400" dirty="0" smtClean="0">
                <a:solidFill>
                  <a:srgbClr val="0070C0"/>
                </a:solidFill>
              </a:rPr>
              <a:t> o digitación en la página Web del Servicio. Esta información es de carácter global y no considera cantidad ni estado de bultos recibidos.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dirty="0" smtClean="0">
                <a:solidFill>
                  <a:srgbClr val="0070C0"/>
                </a:solidFill>
              </a:rPr>
              <a:t>Control  del retiro de cargas con canje del B/L lo efectúa el Servicio de Aduanas.</a:t>
            </a:r>
          </a:p>
          <a:p>
            <a:pPr lvl="1">
              <a:buNone/>
            </a:pPr>
            <a:endParaRPr lang="es-ES" sz="2400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endParaRPr lang="es-E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071563" y="1071563"/>
            <a:ext cx="7143750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MUCHAS  GRACIAS</a:t>
            </a:r>
            <a:endParaRPr lang="es-ES" sz="27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s-CL" sz="3200" b="1" dirty="0" smtClean="0">
                <a:solidFill>
                  <a:srgbClr val="0070C0"/>
                </a:solidFill>
              </a:rPr>
              <a:t>MANIFIESTO MARITIMO ELECTRONICO</a:t>
            </a:r>
            <a:endParaRPr lang="es-CL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CL" sz="2500" b="1" dirty="0" smtClean="0">
                <a:solidFill>
                  <a:srgbClr val="0070C0"/>
                </a:solidFill>
              </a:rPr>
              <a:t>Contenidos de la presentación</a:t>
            </a:r>
            <a:r>
              <a:rPr lang="es-CL" sz="2500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/>
            <a:r>
              <a:rPr lang="es-CL" sz="2500" dirty="0" smtClean="0">
                <a:solidFill>
                  <a:srgbClr val="0070C0"/>
                </a:solidFill>
              </a:rPr>
              <a:t>Modelo de operación manifiesto electrónico</a:t>
            </a:r>
          </a:p>
          <a:p>
            <a:pPr marL="0" indent="0" algn="just"/>
            <a:r>
              <a:rPr lang="es-CL" sz="2500" dirty="0" smtClean="0">
                <a:solidFill>
                  <a:srgbClr val="0070C0"/>
                </a:solidFill>
              </a:rPr>
              <a:t>Estado actual del manifiesto de salida</a:t>
            </a:r>
          </a:p>
          <a:p>
            <a:pPr marL="0" indent="0" algn="just"/>
            <a:r>
              <a:rPr lang="es-CL" sz="2500" dirty="0" smtClean="0">
                <a:solidFill>
                  <a:srgbClr val="0070C0"/>
                </a:solidFill>
              </a:rPr>
              <a:t>Estado actual manifiesto de ingreso</a:t>
            </a:r>
          </a:p>
          <a:p>
            <a:pPr marL="88900" indent="-88900" algn="just"/>
            <a:r>
              <a:rPr lang="es-CL" sz="2500" dirty="0" smtClean="0">
                <a:solidFill>
                  <a:srgbClr val="0070C0"/>
                </a:solidFill>
              </a:rPr>
              <a:t>Contenidos del proyecto de Resolución Normativa sobre Manifiesto Marítimo Electrónico de Ingreso.</a:t>
            </a:r>
          </a:p>
          <a:p>
            <a:pPr marL="0" indent="0" algn="just">
              <a:buNone/>
            </a:pPr>
            <a:endParaRPr lang="es-CL" sz="25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s-CL" sz="25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s-CL" sz="25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es-CL" sz="2500" dirty="0">
              <a:solidFill>
                <a:srgbClr val="376092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2800" b="1" dirty="0" smtClean="0">
                <a:solidFill>
                  <a:srgbClr val="0070C0"/>
                </a:solidFill>
              </a:rPr>
            </a:br>
            <a:r>
              <a:rPr lang="es-CL" sz="2800" b="1" dirty="0" smtClean="0">
                <a:solidFill>
                  <a:srgbClr val="0070C0"/>
                </a:solidFill>
              </a:rPr>
              <a:t>MODELO DE OPERACION</a:t>
            </a:r>
            <a:endParaRPr lang="es-CL" sz="28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sz="2500" dirty="0" smtClean="0">
                <a:solidFill>
                  <a:srgbClr val="0070C0"/>
                </a:solidFill>
              </a:rPr>
              <a:t>El Manifiesto de Carga para cada puerto se presenta en dos etapas:</a:t>
            </a:r>
          </a:p>
          <a:p>
            <a:pPr algn="just">
              <a:buNone/>
            </a:pPr>
            <a:r>
              <a:rPr lang="es-CL" sz="2500" dirty="0" smtClean="0">
                <a:solidFill>
                  <a:srgbClr val="0070C0"/>
                </a:solidFill>
              </a:rPr>
              <a:t>1ª. Etapa: 	Encabezado del Manifiesto</a:t>
            </a:r>
          </a:p>
          <a:p>
            <a:pPr algn="just">
              <a:buNone/>
            </a:pPr>
            <a:r>
              <a:rPr lang="es-CL" sz="2500" dirty="0" smtClean="0">
                <a:solidFill>
                  <a:srgbClr val="0070C0"/>
                </a:solidFill>
              </a:rPr>
              <a:t>2ª. Etapa:	Mensaje conocimientos de embarque o B/L</a:t>
            </a:r>
          </a:p>
          <a:p>
            <a:pPr algn="just">
              <a:buNone/>
            </a:pPr>
            <a:endParaRPr lang="es-CL" sz="2500" dirty="0" smtClean="0">
              <a:solidFill>
                <a:srgbClr val="0070C0"/>
              </a:solidFill>
            </a:endParaRPr>
          </a:p>
          <a:p>
            <a:pPr algn="just"/>
            <a:r>
              <a:rPr lang="es-CL" sz="2500" dirty="0" smtClean="0">
                <a:solidFill>
                  <a:srgbClr val="0070C0"/>
                </a:solidFill>
              </a:rPr>
              <a:t>Encabezado del manifiesto debe ser presentado por la Agencia de Naves o por el transportador efectivo.</a:t>
            </a:r>
          </a:p>
          <a:p>
            <a:pPr algn="just"/>
            <a:r>
              <a:rPr lang="es-CL" sz="2500" dirty="0" smtClean="0">
                <a:solidFill>
                  <a:srgbClr val="0070C0"/>
                </a:solidFill>
              </a:rPr>
              <a:t>Los B/L deben ser presentados por sus propios emisores, Agencias de naves o </a:t>
            </a:r>
            <a:r>
              <a:rPr lang="es-CL" sz="2500" dirty="0" err="1" smtClean="0">
                <a:solidFill>
                  <a:srgbClr val="0070C0"/>
                </a:solidFill>
              </a:rPr>
              <a:t>freight</a:t>
            </a:r>
            <a:r>
              <a:rPr lang="es-CL" sz="2500" dirty="0" smtClean="0">
                <a:solidFill>
                  <a:srgbClr val="0070C0"/>
                </a:solidFill>
              </a:rPr>
              <a:t> </a:t>
            </a:r>
            <a:r>
              <a:rPr lang="es-CL" sz="2500" dirty="0" err="1" smtClean="0">
                <a:solidFill>
                  <a:srgbClr val="0070C0"/>
                </a:solidFill>
              </a:rPr>
              <a:t>forwarders</a:t>
            </a:r>
            <a:r>
              <a:rPr lang="es-CL" sz="2500" dirty="0" smtClean="0">
                <a:solidFill>
                  <a:srgbClr val="0070C0"/>
                </a:solidFill>
              </a:rPr>
              <a:t> o </a:t>
            </a:r>
            <a:r>
              <a:rPr lang="es-CL" sz="2500" dirty="0" err="1" smtClean="0">
                <a:solidFill>
                  <a:srgbClr val="0070C0"/>
                </a:solidFill>
              </a:rPr>
              <a:t>transitarios</a:t>
            </a:r>
            <a:r>
              <a:rPr lang="es-CL" sz="25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None/>
            </a:pPr>
            <a:endParaRPr lang="es-CL" sz="2500" dirty="0" smtClean="0">
              <a:solidFill>
                <a:srgbClr val="376092"/>
              </a:solidFill>
              <a:latin typeface="+mj-lt"/>
            </a:endParaRPr>
          </a:p>
          <a:p>
            <a:pPr algn="just">
              <a:buNone/>
            </a:pPr>
            <a:endParaRPr lang="es-CL" sz="2500" dirty="0">
              <a:solidFill>
                <a:srgbClr val="376092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s-CL" sz="28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2800" b="1" dirty="0" smtClean="0">
                <a:solidFill>
                  <a:srgbClr val="0070C0"/>
                </a:solidFill>
              </a:rPr>
            </a:br>
            <a:r>
              <a:rPr lang="es-CL" sz="2800" b="1" dirty="0" smtClean="0">
                <a:solidFill>
                  <a:srgbClr val="0070C0"/>
                </a:solidFill>
              </a:rPr>
              <a:t>MODELO DE OPERACION</a:t>
            </a:r>
            <a:endParaRPr lang="es-CL" sz="2800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s-CL" sz="2800" dirty="0" smtClean="0">
                <a:solidFill>
                  <a:srgbClr val="0070C0"/>
                </a:solidFill>
              </a:rPr>
              <a:t>Una vez validado y aceptado un Encabezado de Manifiesto, se puede comenzar a enviar los B/L que componen el manifiesto.</a:t>
            </a:r>
          </a:p>
          <a:p>
            <a:r>
              <a:rPr lang="es-CL" sz="2800" dirty="0" smtClean="0">
                <a:solidFill>
                  <a:srgbClr val="0070C0"/>
                </a:solidFill>
              </a:rPr>
              <a:t>Una vez aceptados los B/L </a:t>
            </a:r>
            <a:r>
              <a:rPr lang="es-CL" sz="2800" dirty="0" err="1" smtClean="0">
                <a:solidFill>
                  <a:srgbClr val="0070C0"/>
                </a:solidFill>
              </a:rPr>
              <a:t>master</a:t>
            </a:r>
            <a:r>
              <a:rPr lang="es-CL" sz="2800" dirty="0" smtClean="0">
                <a:solidFill>
                  <a:srgbClr val="0070C0"/>
                </a:solidFill>
              </a:rPr>
              <a:t>, se pueden comenzar a enviar los B/L Hijos que derivan de éstos.</a:t>
            </a:r>
          </a:p>
          <a:p>
            <a:r>
              <a:rPr lang="es-CL" sz="2800" dirty="0" smtClean="0">
                <a:solidFill>
                  <a:srgbClr val="0070C0"/>
                </a:solidFill>
              </a:rPr>
              <a:t>Los mensajes de los B/L se asignan computacionalmente al encabezado al que hacen referencia, componiendo el manifiesto, asignación que se realiza en forma continua.</a:t>
            </a:r>
            <a:endParaRPr lang="es-CL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3200" b="1" dirty="0" smtClean="0">
                <a:solidFill>
                  <a:srgbClr val="0070C0"/>
                </a:solidFill>
              </a:rPr>
            </a:br>
            <a:r>
              <a:rPr lang="es-CL" sz="3200" b="1" dirty="0" smtClean="0">
                <a:solidFill>
                  <a:srgbClr val="0070C0"/>
                </a:solidFill>
              </a:rPr>
              <a:t>MODELO DE OPERACION</a:t>
            </a:r>
            <a:endParaRPr lang="es-CL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/>
          <a:lstStyle/>
          <a:p>
            <a:pPr>
              <a:buNone/>
            </a:pPr>
            <a:r>
              <a:rPr lang="es-CL" sz="2000" b="1" dirty="0" smtClean="0">
                <a:solidFill>
                  <a:srgbClr val="0070C0"/>
                </a:solidFill>
              </a:rPr>
              <a:t>Conformación del Manifiesto de Ingreso </a:t>
            </a:r>
          </a:p>
          <a:p>
            <a:pPr algn="just"/>
            <a:r>
              <a:rPr lang="es-CL" sz="2000" dirty="0" smtClean="0">
                <a:solidFill>
                  <a:srgbClr val="0070C0"/>
                </a:solidFill>
              </a:rPr>
              <a:t>Al momento de la recepción efectiva de la nave, se entiende que el manifiesto y las mercancías han sido presentadas al Servicio de Aduanas, conforme al artículo 36 de la Ordenanza de Aduanas.</a:t>
            </a:r>
          </a:p>
          <a:p>
            <a:pPr algn="just"/>
            <a:r>
              <a:rPr lang="es-CL" sz="2000" dirty="0" smtClean="0">
                <a:solidFill>
                  <a:srgbClr val="0070C0"/>
                </a:solidFill>
              </a:rPr>
              <a:t>La fecha y hora de la recepción efectiva es ingresada al sistema por el receptor de naves de la Agencia que presentó el Encabezado, una vez otorgada la libre plática y dentro de las 24 horas siguientes a su recepción efectiva.</a:t>
            </a:r>
          </a:p>
          <a:p>
            <a:pPr algn="just"/>
            <a:r>
              <a:rPr lang="es-CL" sz="2000" dirty="0" smtClean="0">
                <a:solidFill>
                  <a:srgbClr val="0070C0"/>
                </a:solidFill>
              </a:rPr>
              <a:t>Registrada esta información, el manifiesto queda conformado, se asigna la fecha de presentación oficial  y su número provisorio queda como definitivo.</a:t>
            </a:r>
          </a:p>
          <a:p>
            <a:pPr algn="just">
              <a:buNone/>
            </a:pPr>
            <a:r>
              <a:rPr lang="es-CL" sz="2000" b="1" dirty="0" smtClean="0">
                <a:solidFill>
                  <a:srgbClr val="0070C0"/>
                </a:solidFill>
              </a:rPr>
              <a:t>Efectos de la conformación</a:t>
            </a:r>
            <a:r>
              <a:rPr lang="es-CL" sz="2000" dirty="0" smtClean="0">
                <a:solidFill>
                  <a:srgbClr val="0070C0"/>
                </a:solidFill>
                <a:sym typeface="Wingdings" pitchFamily="2" charset="2"/>
              </a:rPr>
              <a:t> </a:t>
            </a:r>
            <a:r>
              <a:rPr lang="es-CL" sz="2000" dirty="0" smtClean="0">
                <a:solidFill>
                  <a:srgbClr val="0070C0"/>
                </a:solidFill>
              </a:rPr>
              <a:t>No se aceptan DIN anticipadas</a:t>
            </a:r>
          </a:p>
          <a:p>
            <a:pPr algn="just">
              <a:buNone/>
            </a:pPr>
            <a:r>
              <a:rPr lang="es-CL" sz="2000" dirty="0" smtClean="0">
                <a:solidFill>
                  <a:srgbClr val="0070C0"/>
                </a:solidFill>
              </a:rPr>
              <a:t>				 </a:t>
            </a:r>
            <a:r>
              <a:rPr lang="es-CL" sz="2000" dirty="0" smtClean="0">
                <a:solidFill>
                  <a:srgbClr val="0070C0"/>
                </a:solidFill>
                <a:sym typeface="Wingdings" pitchFamily="2" charset="2"/>
              </a:rPr>
              <a:t>  </a:t>
            </a:r>
            <a:r>
              <a:rPr lang="es-CL" sz="2000" dirty="0" smtClean="0">
                <a:solidFill>
                  <a:srgbClr val="0070C0"/>
                </a:solidFill>
              </a:rPr>
              <a:t>Almacenista puede recibir las cargas</a:t>
            </a:r>
          </a:p>
          <a:p>
            <a:pPr algn="just">
              <a:buNone/>
            </a:pPr>
            <a:r>
              <a:rPr lang="es-CL" sz="2000" dirty="0" smtClean="0">
                <a:solidFill>
                  <a:srgbClr val="0070C0"/>
                </a:solidFill>
                <a:sym typeface="Wingdings" pitchFamily="2" charset="2"/>
              </a:rPr>
              <a:t>				   Se libera información de la selectividad</a:t>
            </a:r>
            <a:endParaRPr lang="es-CL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3200" b="1" dirty="0" smtClean="0">
                <a:solidFill>
                  <a:srgbClr val="0070C0"/>
                </a:solidFill>
              </a:rPr>
            </a:br>
            <a:r>
              <a:rPr lang="es-CL" sz="3200" b="1" dirty="0" smtClean="0">
                <a:solidFill>
                  <a:srgbClr val="0070C0"/>
                </a:solidFill>
              </a:rPr>
              <a:t>MODELO DE OPERACIÓN</a:t>
            </a:r>
            <a:endParaRPr lang="es-CL" sz="3200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sz="2000" b="1" i="1" dirty="0" smtClean="0">
                <a:solidFill>
                  <a:srgbClr val="0070C0"/>
                </a:solidFill>
              </a:rPr>
              <a:t>Anulaciones, modificaciones y aclaraciones a Encabezados y B/L</a:t>
            </a:r>
          </a:p>
          <a:p>
            <a:pPr marL="177800" indent="-177800"/>
            <a:r>
              <a:rPr lang="es-CL" sz="2000" b="1" dirty="0" smtClean="0">
                <a:solidFill>
                  <a:srgbClr val="0070C0"/>
                </a:solidFill>
              </a:rPr>
              <a:t>Anulaciones: </a:t>
            </a:r>
            <a:r>
              <a:rPr lang="es-CL" sz="2000" dirty="0" smtClean="0">
                <a:solidFill>
                  <a:srgbClr val="0070C0"/>
                </a:solidFill>
              </a:rPr>
              <a:t>Sin restricción antes del arribo efectivo de la nave, tanto para encabezado como para B/L. Una vez conformado, el encabezado no puede ser anulado y los B/L deben requerir autorización previa  de la Aduana.</a:t>
            </a:r>
          </a:p>
          <a:p>
            <a:pPr marL="177800" indent="-177800"/>
            <a:r>
              <a:rPr lang="es-CL" sz="2000" b="1" dirty="0" smtClean="0">
                <a:solidFill>
                  <a:srgbClr val="0070C0"/>
                </a:solidFill>
              </a:rPr>
              <a:t>Modificaciones</a:t>
            </a:r>
            <a:r>
              <a:rPr lang="es-CL" sz="2000" dirty="0" smtClean="0">
                <a:solidFill>
                  <a:srgbClr val="0070C0"/>
                </a:solidFill>
              </a:rPr>
              <a:t>: Pueden ser transmitidas antes del arribo efectivo de la nave, es decir, antes de su conformación. Se puede modificar cualquier dato del Encabezado o B/L, con excepción del identificador del mensaje.</a:t>
            </a:r>
          </a:p>
          <a:p>
            <a:pPr marL="177800" indent="-177800"/>
            <a:r>
              <a:rPr lang="es-CL" sz="2000" b="1" dirty="0" smtClean="0">
                <a:solidFill>
                  <a:srgbClr val="0070C0"/>
                </a:solidFill>
              </a:rPr>
              <a:t>Aclaraciones</a:t>
            </a:r>
            <a:r>
              <a:rPr lang="es-CL" sz="2000" dirty="0" smtClean="0">
                <a:solidFill>
                  <a:srgbClr val="0070C0"/>
                </a:solidFill>
              </a:rPr>
              <a:t>: Una vez conformado el manifiesto, los cambios a los mensajes de Encabezado y B/L deben ser transmitidos mediante una aclaración. Plazo: 7 días siguientes al zarpe de la nave.</a:t>
            </a:r>
          </a:p>
          <a:p>
            <a:pPr marL="0" indent="0">
              <a:buNone/>
            </a:pPr>
            <a:endParaRPr lang="es-CL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L" sz="2000" dirty="0" smtClean="0">
                <a:solidFill>
                  <a:srgbClr val="0070C0"/>
                </a:solidFill>
              </a:rPr>
              <a:t>Las anulaciones, modificaciones y aclaraciones aceptadas actualizan en forma automática el manifiesto publicado en la Web de Aduanas.</a:t>
            </a:r>
            <a:endParaRPr lang="es-CL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3200" b="1" dirty="0" smtClean="0">
                <a:solidFill>
                  <a:srgbClr val="0070C0"/>
                </a:solidFill>
              </a:rPr>
            </a:br>
            <a:r>
              <a:rPr lang="es-CL" sz="3200" b="1" dirty="0" smtClean="0">
                <a:solidFill>
                  <a:srgbClr val="0070C0"/>
                </a:solidFill>
              </a:rPr>
              <a:t>MODELO DE OPERACIÓN</a:t>
            </a:r>
            <a:endParaRPr lang="es-CL" sz="3200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sz="2000" b="1" i="1" dirty="0" smtClean="0">
                <a:solidFill>
                  <a:srgbClr val="0070C0"/>
                </a:solidFill>
              </a:rPr>
              <a:t>Entrega de información del manifiesto a los Almacenistas</a:t>
            </a:r>
          </a:p>
          <a:p>
            <a:r>
              <a:rPr lang="es-CL" sz="2000" dirty="0" smtClean="0">
                <a:solidFill>
                  <a:srgbClr val="0070C0"/>
                </a:solidFill>
              </a:rPr>
              <a:t>El manifiesto electrónico estará disponible para que sea consultado por los Almacenistas. </a:t>
            </a:r>
          </a:p>
          <a:p>
            <a:r>
              <a:rPr lang="es-CL" sz="2000" dirty="0" smtClean="0">
                <a:solidFill>
                  <a:srgbClr val="0070C0"/>
                </a:solidFill>
              </a:rPr>
              <a:t>El manifiesto para cada Almacenista considerará los mensajes de los B/L manifestados a su cargo. </a:t>
            </a:r>
            <a:r>
              <a:rPr lang="es-CL" sz="2000" dirty="0" smtClean="0">
                <a:solidFill>
                  <a:srgbClr val="0070C0"/>
                </a:solidFill>
                <a:sym typeface="Wingdings" pitchFamily="2" charset="2"/>
              </a:rPr>
              <a:t> El consignatario debe informar al emisor del B/L el Almacenista al que se debe entregar la carga, a más tardar, 96 horas previas al arribo estimado de la nave. De lo contrario, el transportista señala el Almacén.</a:t>
            </a:r>
          </a:p>
          <a:p>
            <a:r>
              <a:rPr lang="es-CL" sz="2000" dirty="0" smtClean="0">
                <a:solidFill>
                  <a:srgbClr val="0070C0"/>
                </a:solidFill>
                <a:sym typeface="Wingdings" pitchFamily="2" charset="2"/>
              </a:rPr>
              <a:t>Si al momento de recibir la carga el mensaje del B/L no figura en el sistema el Almacenista debe recibirla como sobrante y no se le puede  dar una destinación aduanera. </a:t>
            </a:r>
          </a:p>
          <a:p>
            <a:r>
              <a:rPr lang="es-CL" sz="2000" dirty="0" smtClean="0">
                <a:solidFill>
                  <a:srgbClr val="0070C0"/>
                </a:solidFill>
                <a:sym typeface="Wingdings" pitchFamily="2" charset="2"/>
              </a:rPr>
              <a:t>El almacenista comunicará al Servicio de Aduanas tanto la recepción como el retiro de las cargas mediante un mensaje electrónico.</a:t>
            </a:r>
            <a:endParaRPr lang="es-CL" sz="2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MANIFIESTO MARITIMO ELECTRONICO DE INGRESO</a:t>
            </a:r>
            <a:endParaRPr lang="es-CL" sz="2400" dirty="0"/>
          </a:p>
        </p:txBody>
      </p:sp>
      <p:pic>
        <p:nvPicPr>
          <p:cNvPr id="4" name="3 Imagen" descr="llamada.JPG"/>
          <p:cNvPicPr>
            <a:picLocks noChangeAspect="1"/>
          </p:cNvPicPr>
          <p:nvPr/>
        </p:nvPicPr>
        <p:blipFill>
          <a:blip r:embed="rId2" cstate="print"/>
          <a:srcRect l="17692" r="17692" b="32851"/>
          <a:stretch>
            <a:fillRect/>
          </a:stretch>
        </p:blipFill>
        <p:spPr>
          <a:xfrm>
            <a:off x="467544" y="1340768"/>
            <a:ext cx="785818" cy="81662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7" descr="j029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340768"/>
            <a:ext cx="93362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 descr="MCj042605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124744"/>
            <a:ext cx="12961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0" descr="MCj039853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149080"/>
            <a:ext cx="1211262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j02371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1196752"/>
            <a:ext cx="15841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1556792"/>
            <a:ext cx="4016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40 CuadroTexto"/>
          <p:cNvSpPr txBox="1">
            <a:spLocks noChangeArrowheads="1"/>
          </p:cNvSpPr>
          <p:nvPr/>
        </p:nvSpPr>
        <p:spPr bwMode="auto">
          <a:xfrm>
            <a:off x="251520" y="836712"/>
            <a:ext cx="128587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050" b="1" dirty="0" smtClean="0">
                <a:latin typeface="Calibri" pitchFamily="34" charset="0"/>
              </a:rPr>
              <a:t>AGENCIA DE NAVES</a:t>
            </a:r>
            <a:endParaRPr lang="es-ES" sz="1050" b="1" dirty="0">
              <a:latin typeface="Calibri" pitchFamily="34" charset="0"/>
            </a:endParaRPr>
          </a:p>
        </p:txBody>
      </p:sp>
      <p:sp>
        <p:nvSpPr>
          <p:cNvPr id="11" name="140 CuadroTexto"/>
          <p:cNvSpPr txBox="1">
            <a:spLocks noChangeArrowheads="1"/>
          </p:cNvSpPr>
          <p:nvPr/>
        </p:nvSpPr>
        <p:spPr bwMode="auto">
          <a:xfrm>
            <a:off x="1835696" y="836712"/>
            <a:ext cx="151216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L" sz="1050" b="1" dirty="0" smtClean="0">
                <a:latin typeface="Calibri" pitchFamily="34" charset="0"/>
              </a:rPr>
              <a:t>FREIGHT FORWARDER</a:t>
            </a:r>
            <a:endParaRPr lang="es-ES" sz="1050" b="1" dirty="0">
              <a:latin typeface="Calibri" pitchFamily="34" charset="0"/>
            </a:endParaRPr>
          </a:p>
        </p:txBody>
      </p:sp>
      <p:sp>
        <p:nvSpPr>
          <p:cNvPr id="12" name="140 CuadroTexto"/>
          <p:cNvSpPr txBox="1">
            <a:spLocks noChangeArrowheads="1"/>
          </p:cNvSpPr>
          <p:nvPr/>
        </p:nvSpPr>
        <p:spPr bwMode="auto">
          <a:xfrm>
            <a:off x="3563888" y="764704"/>
            <a:ext cx="128587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050" b="1" dirty="0" smtClean="0">
                <a:latin typeface="Calibri" pitchFamily="34" charset="0"/>
              </a:rPr>
              <a:t>SISTEMA MANIFIESTO</a:t>
            </a:r>
            <a:endParaRPr lang="es-ES" sz="1050" b="1" dirty="0">
              <a:latin typeface="Calibri" pitchFamily="34" charset="0"/>
            </a:endParaRPr>
          </a:p>
        </p:txBody>
      </p:sp>
      <p:sp>
        <p:nvSpPr>
          <p:cNvPr id="13" name="140 CuadroTexto"/>
          <p:cNvSpPr txBox="1">
            <a:spLocks noChangeArrowheads="1"/>
          </p:cNvSpPr>
          <p:nvPr/>
        </p:nvSpPr>
        <p:spPr bwMode="auto">
          <a:xfrm>
            <a:off x="5436096" y="836712"/>
            <a:ext cx="12858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000" b="1" dirty="0" smtClean="0">
                <a:latin typeface="Calibri" pitchFamily="34" charset="0"/>
              </a:rPr>
              <a:t>FISCALIZACION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14" name="140 CuadroTexto"/>
          <p:cNvSpPr txBox="1">
            <a:spLocks noChangeArrowheads="1"/>
          </p:cNvSpPr>
          <p:nvPr/>
        </p:nvSpPr>
        <p:spPr bwMode="auto">
          <a:xfrm>
            <a:off x="7164288" y="836712"/>
            <a:ext cx="12858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000" b="1" dirty="0" smtClean="0">
                <a:latin typeface="Calibri" pitchFamily="34" charset="0"/>
              </a:rPr>
              <a:t>ALMACENISTA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 bwMode="auto">
          <a:xfrm>
            <a:off x="251520" y="2564904"/>
            <a:ext cx="1512168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Transmisión electrónica encabezado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 bwMode="auto">
          <a:xfrm>
            <a:off x="7308304" y="3501008"/>
            <a:ext cx="144016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Informa al Sistema de Aduana cargas recibidas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 bwMode="auto">
          <a:xfrm>
            <a:off x="251520" y="3284984"/>
            <a:ext cx="151216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Transmisión electrónica B/L y B/L </a:t>
            </a:r>
            <a:r>
              <a:rPr lang="es-ES" sz="1000" b="1" dirty="0" err="1" smtClean="0">
                <a:solidFill>
                  <a:schemeClr val="accent1">
                    <a:lumMod val="50000"/>
                  </a:schemeClr>
                </a:solidFill>
              </a:rPr>
              <a:t>Master</a:t>
            </a: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 indica número de manifiesto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 bwMode="auto">
          <a:xfrm>
            <a:off x="7308304" y="2492896"/>
            <a:ext cx="1656184" cy="57606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Recibe la carga en base al Manifiesto electrónico  conformado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 bwMode="auto">
          <a:xfrm>
            <a:off x="5508104" y="3717032"/>
            <a:ext cx="1224136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 smtClean="0">
                <a:solidFill>
                  <a:schemeClr val="accent1">
                    <a:lumMod val="50000"/>
                  </a:schemeClr>
                </a:solidFill>
              </a:rPr>
              <a:t>Arribo Efectivo de la nave</a:t>
            </a:r>
            <a:endParaRPr lang="es-ES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 bwMode="auto">
          <a:xfrm>
            <a:off x="3707904" y="2348880"/>
            <a:ext cx="1368152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Acepta y numera Manifiesto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 bwMode="auto">
          <a:xfrm>
            <a:off x="1979712" y="2852936"/>
            <a:ext cx="1440160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Transmisión electrónica B/L </a:t>
            </a:r>
            <a:r>
              <a:rPr lang="es-ES" sz="1000" b="1" dirty="0" err="1" smtClean="0">
                <a:solidFill>
                  <a:schemeClr val="accent1">
                    <a:lumMod val="50000"/>
                  </a:schemeClr>
                </a:solidFill>
              </a:rPr>
              <a:t>House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 bwMode="auto">
          <a:xfrm>
            <a:off x="3779912" y="3068960"/>
            <a:ext cx="1512168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Acepta y numera B/L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 bwMode="auto">
          <a:xfrm>
            <a:off x="3707904" y="3645024"/>
            <a:ext cx="1656184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Acepta y numera B/L </a:t>
            </a:r>
            <a:r>
              <a:rPr lang="es-ES" sz="1000" b="1" dirty="0" err="1" smtClean="0">
                <a:solidFill>
                  <a:schemeClr val="accent1">
                    <a:lumMod val="50000"/>
                  </a:schemeClr>
                </a:solidFill>
              </a:rPr>
              <a:t>House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 bwMode="auto">
          <a:xfrm>
            <a:off x="2195736" y="3933056"/>
            <a:ext cx="1008063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Canje del B/L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 bwMode="auto">
          <a:xfrm>
            <a:off x="3779912" y="4077072"/>
            <a:ext cx="1368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accent1">
                    <a:lumMod val="50000"/>
                  </a:schemeClr>
                </a:solidFill>
              </a:rPr>
              <a:t>Conformación del Manifiesto</a:t>
            </a:r>
            <a:endParaRPr lang="es-E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" name="Picture 2" descr="ver detalle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1124744"/>
            <a:ext cx="97948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27 Rectángulo redondeado"/>
          <p:cNvSpPr/>
          <p:nvPr/>
        </p:nvSpPr>
        <p:spPr bwMode="auto">
          <a:xfrm>
            <a:off x="467544" y="4437112"/>
            <a:ext cx="1008063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Canje del B/L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 bwMode="auto">
          <a:xfrm>
            <a:off x="179512" y="5589240"/>
            <a:ext cx="1656184" cy="57606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Registra en el  sistema de Aduanas el Canje del B/L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 bwMode="auto">
          <a:xfrm>
            <a:off x="1835696" y="4797152"/>
            <a:ext cx="1656184" cy="57606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Registra en el  sistema de Aduanas el Canje del B/L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 bwMode="auto">
          <a:xfrm>
            <a:off x="7380312" y="4293096"/>
            <a:ext cx="1368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Registra en el sistema entrega de cargas con DIN pagadas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6" name="Picture 26" descr="MCj042605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797152"/>
            <a:ext cx="126682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37 Rectángulo redondeado"/>
          <p:cNvSpPr/>
          <p:nvPr/>
        </p:nvSpPr>
        <p:spPr bwMode="auto">
          <a:xfrm>
            <a:off x="3923928" y="5517232"/>
            <a:ext cx="136815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accent1">
                    <a:lumMod val="50000"/>
                  </a:schemeClr>
                </a:solidFill>
              </a:rPr>
              <a:t>Actualiza información del Manifiesto</a:t>
            </a:r>
            <a:endParaRPr lang="es-E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 bwMode="auto">
          <a:xfrm>
            <a:off x="5364088" y="2420888"/>
            <a:ext cx="1512168" cy="3603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Análisis de Información del Manifiesto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 bwMode="auto">
          <a:xfrm>
            <a:off x="5580112" y="5445224"/>
            <a:ext cx="1512168" cy="5043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 smtClean="0">
                <a:solidFill>
                  <a:schemeClr val="accent1">
                    <a:lumMod val="50000"/>
                  </a:schemeClr>
                </a:solidFill>
              </a:rPr>
              <a:t>Análisis de Información canje B/L y retiros de la carga</a:t>
            </a:r>
            <a:endParaRPr lang="es-E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31" grpId="0" animBg="1"/>
      <p:bldP spid="34" grpId="0" animBg="1"/>
      <p:bldP spid="35" grpId="0" animBg="1"/>
      <p:bldP spid="38" grpId="0" animBg="1"/>
      <p:bldP spid="39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0070C0"/>
                </a:solidFill>
              </a:rPr>
              <a:t>MANIFIESTO MARITIMO ELECTRONICO: </a:t>
            </a:r>
            <a:br>
              <a:rPr lang="es-CL" sz="3200" b="1" dirty="0" smtClean="0">
                <a:solidFill>
                  <a:srgbClr val="0070C0"/>
                </a:solidFill>
              </a:rPr>
            </a:br>
            <a:r>
              <a:rPr lang="es-CL" sz="3200" b="1" dirty="0" smtClean="0">
                <a:solidFill>
                  <a:srgbClr val="0070C0"/>
                </a:solidFill>
              </a:rPr>
              <a:t>ESTADO ACTUAL</a:t>
            </a:r>
            <a:r>
              <a:rPr lang="es-CL" sz="3200" b="1" i="1" dirty="0" smtClean="0">
                <a:solidFill>
                  <a:srgbClr val="0070C0"/>
                </a:solidFill>
              </a:rPr>
              <a:t> </a:t>
            </a:r>
            <a:endParaRPr lang="es-CL" sz="3200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sz="2400" b="1" dirty="0" smtClean="0">
                <a:solidFill>
                  <a:srgbClr val="0070C0"/>
                </a:solidFill>
              </a:rPr>
              <a:t>Manifiesto de Salida</a:t>
            </a:r>
          </a:p>
          <a:p>
            <a:r>
              <a:rPr lang="es-CL" sz="2400" dirty="0" smtClean="0">
                <a:solidFill>
                  <a:srgbClr val="0070C0"/>
                </a:solidFill>
              </a:rPr>
              <a:t>Vigente a nivel nacional a contar del 29.12.2008, mediante la resolución 9432.</a:t>
            </a:r>
          </a:p>
          <a:p>
            <a:r>
              <a:rPr lang="es-CL" sz="2400" dirty="0" smtClean="0">
                <a:solidFill>
                  <a:srgbClr val="0070C0"/>
                </a:solidFill>
              </a:rPr>
              <a:t>Las Aduanas comenzaron a operar con el sistema en forma paulatina.</a:t>
            </a:r>
          </a:p>
          <a:p>
            <a:r>
              <a:rPr lang="es-CL" sz="2400" dirty="0" smtClean="0">
                <a:solidFill>
                  <a:srgbClr val="0070C0"/>
                </a:solidFill>
              </a:rPr>
              <a:t>Contempla la transmisión electrónica del Encabezado del Manifiesto, B/L </a:t>
            </a:r>
            <a:r>
              <a:rPr lang="es-CL" sz="2400" dirty="0" err="1" smtClean="0">
                <a:solidFill>
                  <a:srgbClr val="0070C0"/>
                </a:solidFill>
              </a:rPr>
              <a:t>Master</a:t>
            </a:r>
            <a:r>
              <a:rPr lang="es-CL" sz="2400" dirty="0" smtClean="0">
                <a:solidFill>
                  <a:srgbClr val="0070C0"/>
                </a:solidFill>
              </a:rPr>
              <a:t> y B/L Hijos.</a:t>
            </a:r>
            <a:r>
              <a:rPr lang="es-CL" dirty="0" smtClean="0">
                <a:solidFill>
                  <a:srgbClr val="0070C0"/>
                </a:solidFill>
              </a:rPr>
              <a:t/>
            </a:r>
            <a:br>
              <a:rPr lang="es-CL" dirty="0" smtClean="0">
                <a:solidFill>
                  <a:srgbClr val="0070C0"/>
                </a:solidFill>
              </a:rPr>
            </a:br>
            <a:endParaRPr lang="es-CL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1078</Words>
  <Application>Microsoft Office PowerPoint</Application>
  <PresentationFormat>Presentación en pantalla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      MANIFIESTO MARITIMO DE INGRESO ELECTRONICO   MAYO 2012      Patricia Soto Sepúlveda               Subdirección Técnica             Subdpto. Normas Generales  </vt:lpstr>
      <vt:lpstr>MANIFIESTO MARITIMO ELECTRONICO</vt:lpstr>
      <vt:lpstr>MANIFIESTO MARITIMO ELECTRONICO:  MODELO DE OPERACION</vt:lpstr>
      <vt:lpstr>MANIFIESTO MARITIMO ELECTRONICO:  MODELO DE OPERACION</vt:lpstr>
      <vt:lpstr>MANIFIESTO MARITIMO ELECTRONICO:  MODELO DE OPERACION</vt:lpstr>
      <vt:lpstr>MANIFIESTO MARITIMO ELECTRONICO:  MODELO DE OPERACIÓN</vt:lpstr>
      <vt:lpstr>MANIFIESTO MARITIMO ELECTRONICO:  MODELO DE OPERACIÓN</vt:lpstr>
      <vt:lpstr>MANIFIESTO MARITIMO ELECTRONICO DE INGRESO</vt:lpstr>
      <vt:lpstr>MANIFIESTO MARITIMO ELECTRONICO:  ESTADO ACTUAL </vt:lpstr>
      <vt:lpstr>MANIFIESTO MARITIMO ELECTRONICO:  ESTADO ACTUAL </vt:lpstr>
      <vt:lpstr> RESOLUCIÓN  NORMATIVA</vt:lpstr>
      <vt:lpstr>RESOLUCIÓN  NORMATIVA: CONTENIDOS</vt:lpstr>
      <vt:lpstr>RESOLUCIÓN  NORMATIVA: CONTENIDOS</vt:lpstr>
      <vt:lpstr>RESOLUCIÓN  NORMATIVA: CONTENIDOS</vt:lpstr>
      <vt:lpstr>MUCHAS  GRACIAS</vt:lpstr>
    </vt:vector>
  </TitlesOfParts>
  <Company>dna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Gioconda Jofre</dc:creator>
  <cp:lastModifiedBy>DNA</cp:lastModifiedBy>
  <cp:revision>299</cp:revision>
  <dcterms:created xsi:type="dcterms:W3CDTF">2011-08-18T21:09:40Z</dcterms:created>
  <dcterms:modified xsi:type="dcterms:W3CDTF">2012-05-22T19:09:39Z</dcterms:modified>
</cp:coreProperties>
</file>