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15"/>
  </p:notesMasterIdLst>
  <p:handoutMasterIdLst>
    <p:handoutMasterId r:id="rId16"/>
  </p:handoutMasterIdLst>
  <p:sldIdLst>
    <p:sldId id="360" r:id="rId3"/>
    <p:sldId id="328" r:id="rId4"/>
    <p:sldId id="359" r:id="rId5"/>
    <p:sldId id="331" r:id="rId6"/>
    <p:sldId id="334" r:id="rId7"/>
    <p:sldId id="361" r:id="rId8"/>
    <p:sldId id="362" r:id="rId9"/>
    <p:sldId id="364" r:id="rId10"/>
    <p:sldId id="366" r:id="rId11"/>
    <p:sldId id="363" r:id="rId12"/>
    <p:sldId id="365" r:id="rId13"/>
    <p:sldId id="293" r:id="rId14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6600"/>
    <a:srgbClr val="FFCC00"/>
    <a:srgbClr val="000099"/>
    <a:srgbClr val="0000FF"/>
    <a:srgbClr val="800080"/>
    <a:srgbClr val="3333FF"/>
    <a:srgbClr val="0033CC"/>
    <a:srgbClr val="0099CC"/>
    <a:srgbClr val="0099FF"/>
    <a:srgbClr val="FF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2" autoAdjust="0"/>
    <p:restoredTop sz="96192" autoAdjust="0"/>
  </p:normalViewPr>
  <p:slideViewPr>
    <p:cSldViewPr snapToGrid="0">
      <p:cViewPr>
        <p:scale>
          <a:sx n="100" d="100"/>
          <a:sy n="100" d="100"/>
        </p:scale>
        <p:origin x="-43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2124D49E-1A1A-40BD-92B6-402D8CDEC6C7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14016300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1167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AAA171AB-6560-4BFE-AB33-27A74C93F18A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39196091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 userDrawn="1"/>
        </p:nvSpPr>
        <p:spPr bwMode="auto">
          <a:xfrm>
            <a:off x="304800" y="2578100"/>
            <a:ext cx="6858000" cy="0"/>
          </a:xfrm>
          <a:prstGeom prst="line">
            <a:avLst/>
          </a:prstGeom>
          <a:noFill/>
          <a:ln w="9525">
            <a:solidFill>
              <a:srgbClr val="CC99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7975" y="2065338"/>
            <a:ext cx="7046913" cy="50165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1150" y="2578100"/>
            <a:ext cx="7021513" cy="1773238"/>
          </a:xfrm>
        </p:spPr>
        <p:txBody>
          <a:bodyPr/>
          <a:lstStyle>
            <a:lvl1pPr marL="0" indent="0">
              <a:buFontTx/>
              <a:buNone/>
              <a:defRPr sz="2200" b="1">
                <a:solidFill>
                  <a:srgbClr val="000099"/>
                </a:solidFill>
                <a:latin typeface="Century Gothic" pitchFamily="34" charset="0"/>
              </a:defRPr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416675" y="0"/>
            <a:ext cx="1985963" cy="654685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5807075" cy="65468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02413" y="1600200"/>
            <a:ext cx="2084387" cy="45259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46075" y="1600200"/>
            <a:ext cx="6103938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3895725" cy="5556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05325" y="990600"/>
            <a:ext cx="3897313" cy="5556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6453188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457200" y="946150"/>
            <a:ext cx="6381750" cy="9525"/>
          </a:xfrm>
          <a:prstGeom prst="line">
            <a:avLst/>
          </a:prstGeom>
          <a:noFill/>
          <a:ln w="9525">
            <a:solidFill>
              <a:srgbClr val="CC99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7945438" cy="555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6075" y="4467225"/>
            <a:ext cx="822960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59399" name="Line 7"/>
          <p:cNvSpPr>
            <a:spLocks noChangeShapeType="1"/>
          </p:cNvSpPr>
          <p:nvPr/>
        </p:nvSpPr>
        <p:spPr bwMode="auto">
          <a:xfrm>
            <a:off x="381000" y="5029200"/>
            <a:ext cx="1981200" cy="0"/>
          </a:xfrm>
          <a:prstGeom prst="line">
            <a:avLst/>
          </a:prstGeom>
          <a:noFill/>
          <a:ln w="9525">
            <a:solidFill>
              <a:srgbClr val="CC99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7975" y="1922463"/>
            <a:ext cx="6583363" cy="501650"/>
          </a:xfrm>
        </p:spPr>
        <p:txBody>
          <a:bodyPr/>
          <a:lstStyle/>
          <a:p>
            <a:pPr eaLnBrk="1" hangingPunct="1"/>
            <a:r>
              <a:rPr lang="es-ES" altLang="es-CL" sz="3000" dirty="0" smtClean="0">
                <a:solidFill>
                  <a:srgbClr val="000099"/>
                </a:solidFill>
              </a:rPr>
              <a:t>Manifiesto Marítimo de Carga</a:t>
            </a:r>
            <a:br>
              <a:rPr lang="es-ES" altLang="es-CL" sz="3000" dirty="0" smtClean="0">
                <a:solidFill>
                  <a:srgbClr val="000099"/>
                </a:solidFill>
              </a:rPr>
            </a:br>
            <a:r>
              <a:rPr lang="es-ES" altLang="es-CL" sz="3000" dirty="0" smtClean="0">
                <a:solidFill>
                  <a:srgbClr val="000099"/>
                </a:solidFill>
              </a:rPr>
              <a:t>Problemas y Casos Frecuentes</a:t>
            </a:r>
          </a:p>
        </p:txBody>
      </p:sp>
      <p:sp>
        <p:nvSpPr>
          <p:cNvPr id="4099" name="3 CuadroTexto"/>
          <p:cNvSpPr txBox="1">
            <a:spLocks noChangeArrowheads="1"/>
          </p:cNvSpPr>
          <p:nvPr/>
        </p:nvSpPr>
        <p:spPr bwMode="auto">
          <a:xfrm>
            <a:off x="2106613" y="6251575"/>
            <a:ext cx="1317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CL" altLang="es-CL" sz="1400" b="1" smtClean="0">
                <a:solidFill>
                  <a:srgbClr val="000099"/>
                </a:solidFill>
              </a:rPr>
              <a:t>Octubre 2013</a:t>
            </a:r>
            <a:endParaRPr lang="en-US" altLang="es-CL" sz="1400" b="1" smtClean="0">
              <a:solidFill>
                <a:srgbClr val="000099"/>
              </a:solidFill>
            </a:endParaRPr>
          </a:p>
        </p:txBody>
      </p:sp>
      <p:sp>
        <p:nvSpPr>
          <p:cNvPr id="4100" name="4 CuadroTexto"/>
          <p:cNvSpPr txBox="1">
            <a:spLocks noChangeArrowheads="1"/>
          </p:cNvSpPr>
          <p:nvPr/>
        </p:nvSpPr>
        <p:spPr bwMode="auto">
          <a:xfrm>
            <a:off x="6172200" y="6251575"/>
            <a:ext cx="28352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CL" altLang="es-CL" sz="1400" b="1" smtClean="0">
                <a:solidFill>
                  <a:srgbClr val="000099"/>
                </a:solidFill>
              </a:rPr>
              <a:t>manifiestomaritimo@aduana.cl</a:t>
            </a:r>
          </a:p>
        </p:txBody>
      </p:sp>
    </p:spTree>
    <p:extLst>
      <p:ext uri="{BB962C8B-B14F-4D97-AF65-F5344CB8AC3E}">
        <p14:creationId xmlns="" xmlns:p14="http://schemas.microsoft.com/office/powerpoint/2010/main" val="35372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357937" y="498236"/>
            <a:ext cx="7119188" cy="258891"/>
          </a:xfrm>
        </p:spPr>
        <p:txBody>
          <a:bodyPr>
            <a:normAutofit fontScale="90000"/>
          </a:bodyPr>
          <a:lstStyle/>
          <a:p>
            <a:pPr marL="342900" indent="-342900" eaLnBrk="1" hangingPunct="1">
              <a:buFont typeface="Wingdings" pitchFamily="2" charset="2"/>
              <a:buChar char="§"/>
            </a:pPr>
            <a:r>
              <a:rPr lang="es-CL" sz="2000" dirty="0">
                <a:solidFill>
                  <a:srgbClr val="002060"/>
                </a:solidFill>
              </a:rPr>
              <a:t>Casos Frecuentes:</a:t>
            </a:r>
            <a:endParaRPr lang="es-CL" sz="2000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1644650"/>
            <a:ext cx="6400800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4 CuadroTexto"/>
          <p:cNvSpPr txBox="1">
            <a:spLocks noChangeArrowheads="1"/>
          </p:cNvSpPr>
          <p:nvPr/>
        </p:nvSpPr>
        <p:spPr bwMode="auto">
          <a:xfrm>
            <a:off x="579438" y="996950"/>
            <a:ext cx="5638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CL" dirty="0" smtClean="0"/>
              <a:t>Problemas con números de BL con más de 30 caracteres en el campo número de referencia</a:t>
            </a:r>
            <a:endParaRPr lang="es-CL" dirty="0"/>
          </a:p>
        </p:txBody>
      </p:sp>
    </p:spTree>
    <p:extLst>
      <p:ext uri="{BB962C8B-B14F-4D97-AF65-F5344CB8AC3E}">
        <p14:creationId xmlns="" xmlns:p14="http://schemas.microsoft.com/office/powerpoint/2010/main" val="369019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352425" y="402986"/>
            <a:ext cx="7119188" cy="258891"/>
          </a:xfrm>
        </p:spPr>
        <p:txBody>
          <a:bodyPr>
            <a:normAutofit fontScale="90000"/>
          </a:bodyPr>
          <a:lstStyle/>
          <a:p>
            <a:pPr marL="342900" indent="-342900" eaLnBrk="1" hangingPunct="1">
              <a:buFont typeface="Wingdings" pitchFamily="2" charset="2"/>
              <a:buChar char="§"/>
            </a:pPr>
            <a:r>
              <a:rPr lang="es-CL" sz="2000" dirty="0">
                <a:solidFill>
                  <a:srgbClr val="002060"/>
                </a:solidFill>
              </a:rPr>
              <a:t>Casos Frecuentes:</a:t>
            </a:r>
            <a:endParaRPr lang="es-CL" sz="2000" dirty="0" smtClean="0"/>
          </a:p>
        </p:txBody>
      </p:sp>
      <p:sp>
        <p:nvSpPr>
          <p:cNvPr id="8" name="4 CuadroTexto"/>
          <p:cNvSpPr txBox="1">
            <a:spLocks noChangeArrowheads="1"/>
          </p:cNvSpPr>
          <p:nvPr/>
        </p:nvSpPr>
        <p:spPr bwMode="auto">
          <a:xfrm>
            <a:off x="579437" y="996950"/>
            <a:ext cx="64023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CL" b="1" dirty="0" smtClean="0"/>
              <a:t>Problemas al legalizar la DUS por consignar erróneamente los datos del BL</a:t>
            </a:r>
            <a:r>
              <a:rPr lang="es-CL" dirty="0" smtClean="0"/>
              <a:t>.</a:t>
            </a:r>
            <a:endParaRPr lang="es-CL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4" y="1273949"/>
            <a:ext cx="5300662" cy="318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675" y="3455173"/>
            <a:ext cx="4667250" cy="3317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0268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1 Título"/>
          <p:cNvSpPr>
            <a:spLocks noGrp="1"/>
          </p:cNvSpPr>
          <p:nvPr>
            <p:ph type="title"/>
          </p:nvPr>
        </p:nvSpPr>
        <p:spPr>
          <a:xfrm>
            <a:off x="357937" y="60086"/>
            <a:ext cx="7119188" cy="258891"/>
          </a:xfrm>
        </p:spPr>
        <p:txBody>
          <a:bodyPr>
            <a:normAutofit fontScale="90000"/>
          </a:bodyPr>
          <a:lstStyle/>
          <a:p>
            <a:pPr marL="342900" indent="-342900" eaLnBrk="1" hangingPunct="1">
              <a:buFont typeface="Wingdings" pitchFamily="2" charset="2"/>
              <a:buChar char="§"/>
            </a:pPr>
            <a:r>
              <a:rPr lang="es-CL" sz="2000" dirty="0">
                <a:solidFill>
                  <a:srgbClr val="002060"/>
                </a:solidFill>
              </a:rPr>
              <a:t>Casos Frecuentes:</a:t>
            </a:r>
            <a:endParaRPr lang="es-CL" sz="2000" dirty="0" smtClean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00026" y="482451"/>
            <a:ext cx="713422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7030A0"/>
              </a:buClr>
              <a:buSzPct val="110000"/>
            </a:pPr>
            <a:r>
              <a:rPr lang="es-CL" sz="1500" b="1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El usuario no está utilizando la última versión de SIDEMAR,SMS O VISUALSMS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571500" y="1276007"/>
            <a:ext cx="794384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Clr>
                <a:srgbClr val="7030A0"/>
              </a:buClr>
              <a:buSzPct val="110000"/>
              <a:buFont typeface="Wingdings" pitchFamily="2" charset="2"/>
              <a:buChar char="§"/>
            </a:pPr>
            <a:r>
              <a:rPr lang="es-CL" sz="1500" b="1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Se recomienda siempre utilizar la última versión disponible.  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72" y="2066670"/>
            <a:ext cx="5148115" cy="343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723671" y="1599172"/>
            <a:ext cx="53887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Ejemplo: Actualmente en producción existen las siguientes versiones.</a:t>
            </a:r>
            <a:endParaRPr lang="es-CL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276007"/>
            <a:ext cx="7705725" cy="4495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13" y="2481263"/>
            <a:ext cx="2847975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1212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1 Título"/>
          <p:cNvSpPr>
            <a:spLocks noGrp="1"/>
          </p:cNvSpPr>
          <p:nvPr>
            <p:ph type="title"/>
          </p:nvPr>
        </p:nvSpPr>
        <p:spPr>
          <a:xfrm>
            <a:off x="357937" y="60086"/>
            <a:ext cx="7119188" cy="258891"/>
          </a:xfrm>
        </p:spPr>
        <p:txBody>
          <a:bodyPr>
            <a:normAutofit fontScale="90000"/>
          </a:bodyPr>
          <a:lstStyle/>
          <a:p>
            <a:pPr marL="342900" indent="-342900" eaLnBrk="1" hangingPunct="1">
              <a:buFont typeface="Wingdings" pitchFamily="2" charset="2"/>
              <a:buChar char="§"/>
            </a:pPr>
            <a:r>
              <a:rPr lang="es-CL" sz="2000" dirty="0" smtClean="0">
                <a:solidFill>
                  <a:srgbClr val="002060"/>
                </a:solidFill>
              </a:rPr>
              <a:t>Casos Frecuentes:</a:t>
            </a:r>
            <a:endParaRPr lang="es-CL" sz="2000" dirty="0" smtClean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09551" y="482451"/>
            <a:ext cx="579119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7030A0"/>
              </a:buClr>
              <a:buSzPct val="110000"/>
            </a:pPr>
            <a:r>
              <a:rPr lang="es-CL" sz="1500" b="1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Errores al utilizar los Sistemas en TEST versus  Producción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71500" y="1295400"/>
            <a:ext cx="7943849" cy="297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Clr>
                <a:srgbClr val="7030A0"/>
              </a:buClr>
              <a:buSzPct val="110000"/>
              <a:buFont typeface="Wingdings" pitchFamily="2" charset="2"/>
              <a:buChar char="§"/>
            </a:pPr>
            <a:r>
              <a:rPr lang="es-CL" sz="1500" b="1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Son dos ambientes distintos.</a:t>
            </a:r>
          </a:p>
          <a:p>
            <a:pPr marL="285750" indent="-285750">
              <a:spcBef>
                <a:spcPct val="50000"/>
              </a:spcBef>
              <a:buClr>
                <a:srgbClr val="7030A0"/>
              </a:buClr>
              <a:buSzPct val="110000"/>
              <a:buFont typeface="Wingdings" pitchFamily="2" charset="2"/>
              <a:buChar char="§"/>
            </a:pPr>
            <a:r>
              <a:rPr lang="es-CL" sz="1500" b="1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Para </a:t>
            </a:r>
            <a:r>
              <a:rPr lang="es-CL" sz="1500" b="1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utilizar Sistemas Manifiesto Marítimo </a:t>
            </a:r>
            <a:r>
              <a:rPr lang="es-CL" sz="1500" b="1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en Producción se requiere solicitar usuario y </a:t>
            </a:r>
            <a:r>
              <a:rPr lang="es-CL" sz="1500" b="1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clave (</a:t>
            </a:r>
            <a:r>
              <a:rPr lang="es-CL" sz="1500" b="1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en caso de contar con ellas).</a:t>
            </a:r>
          </a:p>
          <a:p>
            <a:pPr marL="285750" indent="-285750">
              <a:spcBef>
                <a:spcPct val="50000"/>
              </a:spcBef>
              <a:buClr>
                <a:srgbClr val="7030A0"/>
              </a:buClr>
              <a:buSzPct val="110000"/>
              <a:buFont typeface="Wingdings" pitchFamily="2" charset="2"/>
              <a:buChar char="§"/>
            </a:pPr>
            <a:r>
              <a:rPr lang="es-CL" sz="1500" b="1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Para utilizar Sistemas Manifiesto Marítimo en </a:t>
            </a:r>
            <a:r>
              <a:rPr lang="es-CL" sz="1500" b="1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Test </a:t>
            </a:r>
            <a:r>
              <a:rPr lang="es-CL" sz="1500" b="1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se requiere solicitar usuario y clave (en caso de contar con ellas).</a:t>
            </a:r>
          </a:p>
          <a:p>
            <a:pPr marL="285750" indent="-285750">
              <a:spcBef>
                <a:spcPct val="50000"/>
              </a:spcBef>
              <a:buClr>
                <a:srgbClr val="7030A0"/>
              </a:buClr>
              <a:buSzPct val="110000"/>
              <a:buFont typeface="Wingdings" pitchFamily="2" charset="2"/>
              <a:buChar char="§"/>
            </a:pPr>
            <a:r>
              <a:rPr lang="es-CL" sz="1500" b="1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Ambiente </a:t>
            </a:r>
            <a:r>
              <a:rPr lang="es-CL" sz="1500" b="1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TEST está disponible para que los usuarios realicen pruebas.</a:t>
            </a:r>
          </a:p>
          <a:p>
            <a:pPr marL="285750" indent="-285750">
              <a:spcBef>
                <a:spcPct val="50000"/>
              </a:spcBef>
              <a:buClr>
                <a:srgbClr val="7030A0"/>
              </a:buClr>
              <a:buSzPct val="110000"/>
              <a:buFont typeface="Wingdings" pitchFamily="2" charset="2"/>
              <a:buChar char="§"/>
            </a:pPr>
            <a:r>
              <a:rPr lang="es-CL" sz="1500" b="1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Existe una versión de </a:t>
            </a:r>
            <a:r>
              <a:rPr lang="es-CL" sz="1500" b="1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SIDEMAR/SMS/VISUALSMS </a:t>
            </a:r>
            <a:r>
              <a:rPr lang="es-CL" sz="1500" b="1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de TEST y otra versión de </a:t>
            </a:r>
            <a:r>
              <a:rPr lang="es-CL" sz="1500" b="1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SIDEMAR/SMS/VISUALSMS </a:t>
            </a:r>
            <a:r>
              <a:rPr lang="es-CL" sz="1500" b="1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para Producción</a:t>
            </a:r>
          </a:p>
          <a:p>
            <a:pPr marL="285750" indent="-285750">
              <a:spcBef>
                <a:spcPct val="50000"/>
              </a:spcBef>
              <a:buClr>
                <a:srgbClr val="7030A0"/>
              </a:buClr>
              <a:buSzPct val="110000"/>
              <a:buFont typeface="Wingdings" pitchFamily="2" charset="2"/>
              <a:buChar char="§"/>
            </a:pPr>
            <a:r>
              <a:rPr lang="es-CL" sz="1500" b="1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Los usuarios y claves de producción no permiten tramitar/consultar documentos en entorno de TEST y viceversa.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4410076"/>
            <a:ext cx="7696200" cy="21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4932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1 Título"/>
          <p:cNvSpPr>
            <a:spLocks noGrp="1"/>
          </p:cNvSpPr>
          <p:nvPr>
            <p:ph type="title"/>
          </p:nvPr>
        </p:nvSpPr>
        <p:spPr>
          <a:xfrm>
            <a:off x="357937" y="60086"/>
            <a:ext cx="7119188" cy="258891"/>
          </a:xfrm>
        </p:spPr>
        <p:txBody>
          <a:bodyPr>
            <a:normAutofit fontScale="90000"/>
          </a:bodyPr>
          <a:lstStyle/>
          <a:p>
            <a:pPr marL="342900" indent="-342900" eaLnBrk="1" hangingPunct="1">
              <a:buFont typeface="Wingdings" pitchFamily="2" charset="2"/>
              <a:buChar char="§"/>
            </a:pPr>
            <a:r>
              <a:rPr lang="es-CL" sz="2000" dirty="0">
                <a:solidFill>
                  <a:srgbClr val="002060"/>
                </a:solidFill>
              </a:rPr>
              <a:t>Casos Frecuentes:</a:t>
            </a:r>
            <a:endParaRPr lang="es-CL" sz="2000" dirty="0" smtClean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00026" y="482451"/>
            <a:ext cx="713422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7030A0"/>
              </a:buClr>
              <a:buSzPct val="110000"/>
            </a:pPr>
            <a:r>
              <a:rPr lang="es-CL" sz="1500" b="1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En SIDEMAR algunas tablas de catálogos de Países, Locaciones, Sitios de Atraque, Tipos de Bulto y Operadores.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285875"/>
            <a:ext cx="7896225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6506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1 Título"/>
          <p:cNvSpPr>
            <a:spLocks noGrp="1"/>
          </p:cNvSpPr>
          <p:nvPr>
            <p:ph type="title"/>
          </p:nvPr>
        </p:nvSpPr>
        <p:spPr>
          <a:xfrm>
            <a:off x="357937" y="60086"/>
            <a:ext cx="7119188" cy="258891"/>
          </a:xfrm>
        </p:spPr>
        <p:txBody>
          <a:bodyPr>
            <a:normAutofit fontScale="90000"/>
          </a:bodyPr>
          <a:lstStyle/>
          <a:p>
            <a:pPr marL="342900" indent="-342900" eaLnBrk="1" hangingPunct="1">
              <a:buFont typeface="Wingdings" pitchFamily="2" charset="2"/>
              <a:buChar char="§"/>
            </a:pPr>
            <a:r>
              <a:rPr lang="es-CL" sz="2000" dirty="0">
                <a:solidFill>
                  <a:srgbClr val="002060"/>
                </a:solidFill>
              </a:rPr>
              <a:t>Casos Frecuentes:</a:t>
            </a:r>
            <a:endParaRPr lang="es-CL" sz="2000" dirty="0" smtClean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14326" y="499683"/>
            <a:ext cx="7134224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7030A0"/>
              </a:buClr>
              <a:buSzPct val="110000"/>
            </a:pPr>
            <a:r>
              <a:rPr lang="es-CL" sz="1500" b="1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Error al referenciar un BL MADRE inexistente: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6" y="2745582"/>
            <a:ext cx="3848100" cy="253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6" y="976313"/>
            <a:ext cx="759142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6" y="5434013"/>
            <a:ext cx="615315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6" y="5434013"/>
            <a:ext cx="7943850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72665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Imagen 2" descr="image0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688" y="1606550"/>
            <a:ext cx="4505325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1 CuadroTexto"/>
          <p:cNvSpPr txBox="1">
            <a:spLocks noChangeArrowheads="1"/>
          </p:cNvSpPr>
          <p:nvPr/>
        </p:nvSpPr>
        <p:spPr bwMode="auto">
          <a:xfrm>
            <a:off x="517525" y="1074738"/>
            <a:ext cx="62722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CL"/>
              <a:t>Problemas de conexión</a:t>
            </a:r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367462" y="336311"/>
            <a:ext cx="7119188" cy="258891"/>
          </a:xfrm>
        </p:spPr>
        <p:txBody>
          <a:bodyPr>
            <a:normAutofit fontScale="90000"/>
          </a:bodyPr>
          <a:lstStyle/>
          <a:p>
            <a:pPr marL="342900" indent="-342900" eaLnBrk="1" hangingPunct="1">
              <a:buFont typeface="Wingdings" pitchFamily="2" charset="2"/>
              <a:buChar char="§"/>
            </a:pPr>
            <a:r>
              <a:rPr lang="es-CL" sz="2000" dirty="0">
                <a:solidFill>
                  <a:srgbClr val="002060"/>
                </a:solidFill>
              </a:rPr>
              <a:t>Casos Frecuentes:</a:t>
            </a:r>
            <a:endParaRPr lang="es-CL" sz="2000" dirty="0" smtClean="0"/>
          </a:p>
        </p:txBody>
      </p:sp>
    </p:spTree>
    <p:extLst>
      <p:ext uri="{BB962C8B-B14F-4D97-AF65-F5344CB8AC3E}">
        <p14:creationId xmlns="" xmlns:p14="http://schemas.microsoft.com/office/powerpoint/2010/main" val="338391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Imagen 80" descr="cid:_1_0D5372AC0D19F490005D777403257BE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8038" y="2192338"/>
            <a:ext cx="6343650" cy="1171575"/>
          </a:xfrm>
          <a:noFill/>
        </p:spPr>
      </p:pic>
      <p:sp>
        <p:nvSpPr>
          <p:cNvPr id="6148" name="4 CuadroTexto"/>
          <p:cNvSpPr txBox="1">
            <a:spLocks noChangeArrowheads="1"/>
          </p:cNvSpPr>
          <p:nvPr/>
        </p:nvSpPr>
        <p:spPr bwMode="auto">
          <a:xfrm>
            <a:off x="579438" y="1317625"/>
            <a:ext cx="5638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CL" dirty="0"/>
              <a:t>Problemas con los caracteres especiales tales como los acentos y letras ñ.</a:t>
            </a:r>
          </a:p>
        </p:txBody>
      </p:sp>
      <p:sp>
        <p:nvSpPr>
          <p:cNvPr id="6149" name="5 Rectángulo"/>
          <p:cNvSpPr>
            <a:spLocks noChangeArrowheads="1"/>
          </p:cNvSpPr>
          <p:nvPr/>
        </p:nvSpPr>
        <p:spPr bwMode="auto">
          <a:xfrm>
            <a:off x="777875" y="3667125"/>
            <a:ext cx="68119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CL"/>
              <a:t>Solución:  Se deben eliminar los acentos y/o letras ñ</a:t>
            </a:r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357937" y="498236"/>
            <a:ext cx="7119188" cy="258891"/>
          </a:xfrm>
        </p:spPr>
        <p:txBody>
          <a:bodyPr>
            <a:normAutofit fontScale="90000"/>
          </a:bodyPr>
          <a:lstStyle/>
          <a:p>
            <a:pPr marL="342900" indent="-342900" eaLnBrk="1" hangingPunct="1">
              <a:buFont typeface="Wingdings" pitchFamily="2" charset="2"/>
              <a:buChar char="§"/>
            </a:pPr>
            <a:r>
              <a:rPr lang="es-CL" sz="2000" dirty="0">
                <a:solidFill>
                  <a:srgbClr val="002060"/>
                </a:solidFill>
              </a:rPr>
              <a:t>Casos Frecuentes:</a:t>
            </a:r>
            <a:endParaRPr lang="es-CL" sz="2000" dirty="0" smtClean="0"/>
          </a:p>
        </p:txBody>
      </p:sp>
    </p:spTree>
    <p:extLst>
      <p:ext uri="{BB962C8B-B14F-4D97-AF65-F5344CB8AC3E}">
        <p14:creationId xmlns="" xmlns:p14="http://schemas.microsoft.com/office/powerpoint/2010/main" val="412325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357937" y="498236"/>
            <a:ext cx="7119188" cy="258891"/>
          </a:xfrm>
        </p:spPr>
        <p:txBody>
          <a:bodyPr>
            <a:normAutofit fontScale="90000"/>
          </a:bodyPr>
          <a:lstStyle/>
          <a:p>
            <a:pPr marL="342900" indent="-342900" eaLnBrk="1" hangingPunct="1">
              <a:buFont typeface="Wingdings" pitchFamily="2" charset="2"/>
              <a:buChar char="§"/>
            </a:pPr>
            <a:r>
              <a:rPr lang="es-CL" sz="2000" dirty="0">
                <a:solidFill>
                  <a:srgbClr val="002060"/>
                </a:solidFill>
              </a:rPr>
              <a:t>Casos Frecuentes:</a:t>
            </a:r>
            <a:endParaRPr lang="es-CL" sz="2000" dirty="0" smtClean="0"/>
          </a:p>
        </p:txBody>
      </p:sp>
      <p:sp>
        <p:nvSpPr>
          <p:cNvPr id="7" name="1 Título"/>
          <p:cNvSpPr txBox="1">
            <a:spLocks/>
          </p:cNvSpPr>
          <p:nvPr/>
        </p:nvSpPr>
        <p:spPr bwMode="auto">
          <a:xfrm>
            <a:off x="415087" y="1332035"/>
            <a:ext cx="7119188" cy="25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entury Gothic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entury Gothic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entury Gothic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entury Gothic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entury Gothic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entury Gothic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marL="342900" indent="-342900" eaLnBrk="1" hangingPunct="1">
              <a:buFont typeface="Wingdings" pitchFamily="2" charset="2"/>
              <a:buChar char="§"/>
            </a:pPr>
            <a:r>
              <a:rPr lang="es-CL" sz="1800" dirty="0" smtClean="0">
                <a:solidFill>
                  <a:srgbClr val="002060"/>
                </a:solidFill>
              </a:rPr>
              <a:t>Ocurren problemas al anular y reenviar un BL</a:t>
            </a:r>
            <a:endParaRPr lang="es-CL" sz="1800" dirty="0" smtClean="0"/>
          </a:p>
        </p:txBody>
      </p:sp>
      <p:sp>
        <p:nvSpPr>
          <p:cNvPr id="8" name="1 Título"/>
          <p:cNvSpPr txBox="1">
            <a:spLocks/>
          </p:cNvSpPr>
          <p:nvPr/>
        </p:nvSpPr>
        <p:spPr bwMode="auto">
          <a:xfrm>
            <a:off x="415087" y="1741861"/>
            <a:ext cx="7119188" cy="25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entury Gothic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entury Gothic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entury Gothic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entury Gothic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entury Gothic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entury Gothic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marL="342900" indent="-342900" eaLnBrk="1" hangingPunct="1">
              <a:buFont typeface="Wingdings" pitchFamily="2" charset="2"/>
              <a:buChar char="§"/>
            </a:pPr>
            <a:r>
              <a:rPr lang="es-CL" sz="1800" dirty="0" smtClean="0">
                <a:solidFill>
                  <a:srgbClr val="002060"/>
                </a:solidFill>
              </a:rPr>
              <a:t>Tramitación de números de referencia como el BL ‘1’</a:t>
            </a:r>
            <a:endParaRPr lang="es-CL" sz="1800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56" y="2181225"/>
            <a:ext cx="6419850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3769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357937" y="498236"/>
            <a:ext cx="7119188" cy="258891"/>
          </a:xfrm>
        </p:spPr>
        <p:txBody>
          <a:bodyPr>
            <a:normAutofit fontScale="90000"/>
          </a:bodyPr>
          <a:lstStyle/>
          <a:p>
            <a:pPr marL="342900" indent="-342900" eaLnBrk="1" hangingPunct="1">
              <a:buFont typeface="Wingdings" pitchFamily="2" charset="2"/>
              <a:buChar char="§"/>
            </a:pPr>
            <a:r>
              <a:rPr lang="es-CL" sz="2000" dirty="0">
                <a:solidFill>
                  <a:srgbClr val="002060"/>
                </a:solidFill>
              </a:rPr>
              <a:t>Casos Frecuentes:</a:t>
            </a:r>
            <a:endParaRPr lang="es-CL" sz="2000" dirty="0" smtClean="0"/>
          </a:p>
        </p:txBody>
      </p:sp>
      <p:sp>
        <p:nvSpPr>
          <p:cNvPr id="9" name="4 CuadroTexto"/>
          <p:cNvSpPr txBox="1">
            <a:spLocks noChangeArrowheads="1"/>
          </p:cNvSpPr>
          <p:nvPr/>
        </p:nvSpPr>
        <p:spPr bwMode="auto">
          <a:xfrm>
            <a:off x="579438" y="1174750"/>
            <a:ext cx="5638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CL" b="1" dirty="0" smtClean="0"/>
              <a:t>Problemas al consignar un Operador que no está Vigente:</a:t>
            </a:r>
            <a:endParaRPr lang="es-CL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1543050"/>
            <a:ext cx="3876675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2" y="3429000"/>
            <a:ext cx="7996238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90512" y="2849256"/>
            <a:ext cx="82084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s-CL" b="1" dirty="0" smtClean="0"/>
              <a:t>Cuando aparece este error, se debe verificar si el participante está vigente en la Consulta de Operadores. </a:t>
            </a:r>
          </a:p>
          <a:p>
            <a:pPr eaLnBrk="1" hangingPunct="1"/>
            <a:r>
              <a:rPr lang="es-CL" b="1" dirty="0" smtClean="0"/>
              <a:t>A veces es problema con las boletas de garantía. En caso de tener problemas se debe consultar a la Mesa de </a:t>
            </a:r>
          </a:p>
          <a:p>
            <a:pPr eaLnBrk="1" hangingPunct="1"/>
            <a:r>
              <a:rPr lang="es-CL" b="1" dirty="0" smtClean="0"/>
              <a:t>Ayuda.</a:t>
            </a:r>
          </a:p>
        </p:txBody>
      </p:sp>
    </p:spTree>
    <p:extLst>
      <p:ext uri="{BB962C8B-B14F-4D97-AF65-F5344CB8AC3E}">
        <p14:creationId xmlns="" xmlns:p14="http://schemas.microsoft.com/office/powerpoint/2010/main" val="142304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66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66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seño personalizado">
  <a:themeElements>
    <a:clrScheme name="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ersonalizado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66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66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25217</TotalTime>
  <Words>322</Words>
  <Application>Microsoft Office PowerPoint</Application>
  <PresentationFormat>Presentación en pantalla (4:3)</PresentationFormat>
  <Paragraphs>36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4" baseType="lpstr">
      <vt:lpstr>Diseño predeterminado</vt:lpstr>
      <vt:lpstr>Diseño personalizado</vt:lpstr>
      <vt:lpstr>Manifiesto Marítimo de Carga Problemas y Casos Frecuentes</vt:lpstr>
      <vt:lpstr>Casos Frecuentes:</vt:lpstr>
      <vt:lpstr>Casos Frecuentes:</vt:lpstr>
      <vt:lpstr>Casos Frecuentes:</vt:lpstr>
      <vt:lpstr>Casos Frecuentes:</vt:lpstr>
      <vt:lpstr>Casos Frecuentes:</vt:lpstr>
      <vt:lpstr>Casos Frecuentes:</vt:lpstr>
      <vt:lpstr>Casos Frecuentes:</vt:lpstr>
      <vt:lpstr>Casos Frecuentes:</vt:lpstr>
      <vt:lpstr>Casos Frecuentes:</vt:lpstr>
      <vt:lpstr>Casos Frecuentes:</vt:lpstr>
      <vt:lpstr>Diapositiva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Subdirección de Informática</dc:title>
  <dc:creator>DNA</dc:creator>
  <cp:lastModifiedBy>DNA</cp:lastModifiedBy>
  <cp:revision>1051</cp:revision>
  <dcterms:created xsi:type="dcterms:W3CDTF">2010-05-08T13:05:27Z</dcterms:created>
  <dcterms:modified xsi:type="dcterms:W3CDTF">2013-11-07T12:40:11Z</dcterms:modified>
</cp:coreProperties>
</file>