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4" r:id="rId2"/>
  </p:sldMasterIdLst>
  <p:notesMasterIdLst>
    <p:notesMasterId r:id="rId22"/>
  </p:notesMasterIdLst>
  <p:handoutMasterIdLst>
    <p:handoutMasterId r:id="rId23"/>
  </p:handoutMasterIdLst>
  <p:sldIdLst>
    <p:sldId id="336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8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FFCC00"/>
    <a:srgbClr val="000099"/>
    <a:srgbClr val="0000FF"/>
    <a:srgbClr val="800080"/>
    <a:srgbClr val="3333FF"/>
    <a:srgbClr val="0033CC"/>
    <a:srgbClr val="0099CC"/>
    <a:srgbClr val="0099FF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6192" autoAdjust="0"/>
  </p:normalViewPr>
  <p:slideViewPr>
    <p:cSldViewPr snapToGrid="0">
      <p:cViewPr>
        <p:scale>
          <a:sx n="100" d="100"/>
          <a:sy n="100" d="100"/>
        </p:scale>
        <p:origin x="-4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124D49E-1A1A-40BD-92B6-402D8CDEC6C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401630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AAA171AB-6560-4BFE-AB33-27A74C93F18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919609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02413" y="1600200"/>
            <a:ext cx="2084387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6075" y="1600200"/>
            <a:ext cx="610393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304800" y="2667000"/>
            <a:ext cx="68580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CL" sz="1800" smtClean="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7975" y="2154238"/>
            <a:ext cx="7046913" cy="5016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2667000"/>
            <a:ext cx="7021513" cy="1773238"/>
          </a:xfrm>
        </p:spPr>
        <p:txBody>
          <a:bodyPr/>
          <a:lstStyle>
            <a:lvl1pPr marL="0" indent="0">
              <a:buFontTx/>
              <a:buNone/>
              <a:defRPr sz="2200" b="1">
                <a:solidFill>
                  <a:srgbClr val="000099"/>
                </a:solidFill>
                <a:latin typeface="Century Gothic" pitchFamily="34" charset="0"/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738026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602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322475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3895725" cy="555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05325" y="990600"/>
            <a:ext cx="3897313" cy="555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5614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2403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8833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3335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350553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3432300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084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16675" y="0"/>
            <a:ext cx="1985963" cy="65468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5807075" cy="65468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302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4467225"/>
            <a:ext cx="8229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381000" y="5029200"/>
            <a:ext cx="1981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4531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cambiar el estilo de título	</a:t>
            </a:r>
          </a:p>
        </p:txBody>
      </p:sp>
      <p:sp>
        <p:nvSpPr>
          <p:cNvPr id="1027" name="Line 7"/>
          <p:cNvSpPr>
            <a:spLocks noChangeShapeType="1"/>
          </p:cNvSpPr>
          <p:nvPr userDrawn="1"/>
        </p:nvSpPr>
        <p:spPr bwMode="auto">
          <a:xfrm>
            <a:off x="457200" y="946150"/>
            <a:ext cx="6381750" cy="9525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CL" sz="1800" smtClean="0">
              <a:solidFill>
                <a:srgbClr val="000000"/>
              </a:solidFill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7945438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</a:p>
        </p:txBody>
      </p:sp>
    </p:spTree>
    <p:extLst>
      <p:ext uri="{BB962C8B-B14F-4D97-AF65-F5344CB8AC3E}">
        <p14:creationId xmlns="" xmlns:p14="http://schemas.microsoft.com/office/powerpoint/2010/main" val="420198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7975" y="1922463"/>
            <a:ext cx="6583363" cy="501650"/>
          </a:xfrm>
        </p:spPr>
        <p:txBody>
          <a:bodyPr/>
          <a:lstStyle/>
          <a:p>
            <a:pPr eaLnBrk="1" hangingPunct="1"/>
            <a:r>
              <a:rPr lang="es-ES" altLang="es-CL" sz="3000" smtClean="0">
                <a:solidFill>
                  <a:srgbClr val="000099"/>
                </a:solidFill>
              </a:rPr>
              <a:t>Manifiesto Marítimo de Carga</a:t>
            </a:r>
            <a:br>
              <a:rPr lang="es-ES" altLang="es-CL" sz="3000" smtClean="0">
                <a:solidFill>
                  <a:srgbClr val="000099"/>
                </a:solidFill>
              </a:rPr>
            </a:br>
            <a:r>
              <a:rPr lang="es-ES" altLang="es-CL" sz="3000" smtClean="0">
                <a:solidFill>
                  <a:srgbClr val="000099"/>
                </a:solidFill>
              </a:rPr>
              <a:t>Sistemas Cliente</a:t>
            </a:r>
          </a:p>
        </p:txBody>
      </p:sp>
      <p:sp>
        <p:nvSpPr>
          <p:cNvPr id="4099" name="3 CuadroTexto"/>
          <p:cNvSpPr txBox="1">
            <a:spLocks noChangeArrowheads="1"/>
          </p:cNvSpPr>
          <p:nvPr/>
        </p:nvSpPr>
        <p:spPr bwMode="auto">
          <a:xfrm>
            <a:off x="2106613" y="6251575"/>
            <a:ext cx="1317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L" altLang="es-CL" sz="1400" b="1" smtClean="0">
                <a:solidFill>
                  <a:srgbClr val="000099"/>
                </a:solidFill>
              </a:rPr>
              <a:t>Octubre 2013</a:t>
            </a:r>
            <a:endParaRPr lang="en-US" altLang="es-CL" sz="1400" b="1" smtClean="0">
              <a:solidFill>
                <a:srgbClr val="000099"/>
              </a:solidFill>
            </a:endParaRPr>
          </a:p>
        </p:txBody>
      </p:sp>
      <p:sp>
        <p:nvSpPr>
          <p:cNvPr id="4100" name="4 CuadroTexto"/>
          <p:cNvSpPr txBox="1">
            <a:spLocks noChangeArrowheads="1"/>
          </p:cNvSpPr>
          <p:nvPr/>
        </p:nvSpPr>
        <p:spPr bwMode="auto">
          <a:xfrm>
            <a:off x="6172200" y="6251575"/>
            <a:ext cx="2835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L" altLang="es-CL" sz="1400" b="1" smtClean="0">
                <a:solidFill>
                  <a:srgbClr val="000099"/>
                </a:solidFill>
              </a:rPr>
              <a:t>manifiestomaritimo@aduana.cl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322263" y="2857500"/>
            <a:ext cx="71977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CL" altLang="es-CL" sz="1800" b="1" smtClean="0">
                <a:solidFill>
                  <a:srgbClr val="000066"/>
                </a:solidFill>
                <a:latin typeface="Century Gothic" pitchFamily="34" charset="0"/>
              </a:rPr>
              <a:t> Modelo Sistema de Mensajería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CL" altLang="es-CL" sz="1800" b="1" smtClean="0">
                <a:solidFill>
                  <a:srgbClr val="000066"/>
                </a:solidFill>
                <a:latin typeface="Century Gothic" pitchFamily="34" charset="0"/>
              </a:rPr>
              <a:t> Herramientas cliente</a:t>
            </a:r>
            <a:endParaRPr lang="es-ES" altLang="es-CL" sz="1800" b="1" smtClean="0">
              <a:solidFill>
                <a:srgbClr val="00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30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cliente: SIDEMAR</a:t>
            </a:r>
          </a:p>
        </p:txBody>
      </p:sp>
      <p:sp>
        <p:nvSpPr>
          <p:cNvPr id="14339" name="1 Rectángulo"/>
          <p:cNvSpPr>
            <a:spLocks noChangeArrowheads="1"/>
          </p:cNvSpPr>
          <p:nvPr/>
        </p:nvSpPr>
        <p:spPr bwMode="auto">
          <a:xfrm>
            <a:off x="449263" y="1038225"/>
            <a:ext cx="7840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1400" smtClean="0">
                <a:solidFill>
                  <a:srgbClr val="000000"/>
                </a:solidFill>
              </a:rPr>
              <a:t>Puede dejar el directorio indicado por defecto en el sistema o modificar la dirección. Luego presione el botón “Instalar”. 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1562100"/>
            <a:ext cx="278765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4078288"/>
            <a:ext cx="333375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56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cliente: SIDEMAR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31913"/>
            <a:ext cx="2676525" cy="20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1 Rectángulo"/>
          <p:cNvSpPr>
            <a:spLocks noChangeArrowheads="1"/>
          </p:cNvSpPr>
          <p:nvPr/>
        </p:nvSpPr>
        <p:spPr bwMode="auto">
          <a:xfrm>
            <a:off x="419100" y="1023938"/>
            <a:ext cx="7604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1400" smtClean="0">
                <a:solidFill>
                  <a:srgbClr val="000000"/>
                </a:solidFill>
              </a:rPr>
              <a:t>Para concluir la instalación presione el botón “Terminar” 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62400"/>
            <a:ext cx="5356225" cy="27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2 Rectángulo"/>
          <p:cNvSpPr>
            <a:spLocks noChangeArrowheads="1"/>
          </p:cNvSpPr>
          <p:nvPr/>
        </p:nvSpPr>
        <p:spPr bwMode="auto">
          <a:xfrm>
            <a:off x="579438" y="3600450"/>
            <a:ext cx="7972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1400" smtClean="0">
                <a:solidFill>
                  <a:srgbClr val="000000"/>
                </a:solidFill>
              </a:rPr>
              <a:t>El programa instalará los directorios y archivos que se muestran en la figura siguiente: </a:t>
            </a:r>
          </a:p>
        </p:txBody>
      </p:sp>
    </p:spTree>
    <p:extLst>
      <p:ext uri="{BB962C8B-B14F-4D97-AF65-F5344CB8AC3E}">
        <p14:creationId xmlns="" xmlns:p14="http://schemas.microsoft.com/office/powerpoint/2010/main" val="10658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cliente: SIDEMAR</a:t>
            </a:r>
          </a:p>
        </p:txBody>
      </p:sp>
      <p:sp>
        <p:nvSpPr>
          <p:cNvPr id="16387" name="1 Rectángulo"/>
          <p:cNvSpPr>
            <a:spLocks noChangeArrowheads="1"/>
          </p:cNvSpPr>
          <p:nvPr/>
        </p:nvSpPr>
        <p:spPr bwMode="auto">
          <a:xfrm>
            <a:off x="434975" y="1052513"/>
            <a:ext cx="7954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1400" smtClean="0">
                <a:solidFill>
                  <a:srgbClr val="000000"/>
                </a:solidFill>
              </a:rPr>
              <a:t>Para iniciar el sistema se debe ejecutar el archivo SIDEMAR.exe,  se activa una interfaz donde se deben ingresar los datos de conexión:  </a:t>
            </a:r>
          </a:p>
        </p:txBody>
      </p:sp>
      <p:sp>
        <p:nvSpPr>
          <p:cNvPr id="16388" name="4 CuadroTexto"/>
          <p:cNvSpPr txBox="1">
            <a:spLocks noChangeArrowheads="1"/>
          </p:cNvSpPr>
          <p:nvPr/>
        </p:nvSpPr>
        <p:spPr bwMode="auto">
          <a:xfrm>
            <a:off x="511175" y="1987550"/>
            <a:ext cx="37560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r>
              <a:rPr lang="es-CL" sz="1400" b="1" smtClean="0">
                <a:solidFill>
                  <a:srgbClr val="000000"/>
                </a:solidFill>
              </a:rPr>
              <a:t>Usuario</a:t>
            </a:r>
            <a:r>
              <a:rPr lang="es-CL" sz="1400" smtClean="0">
                <a:solidFill>
                  <a:srgbClr val="000000"/>
                </a:solidFill>
              </a:rPr>
              <a:t>: login del usuario.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CL" sz="1400" b="1" smtClean="0">
                <a:solidFill>
                  <a:srgbClr val="000000"/>
                </a:solidFill>
              </a:rPr>
              <a:t>Clave</a:t>
            </a:r>
            <a:r>
              <a:rPr lang="es-CL" sz="1400" smtClean="0">
                <a:solidFill>
                  <a:srgbClr val="000000"/>
                </a:solidFill>
              </a:rPr>
              <a:t>: password de autorización proporcionada por Aduana.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s-CL" sz="1400" b="1" smtClean="0">
                <a:solidFill>
                  <a:srgbClr val="000000"/>
                </a:solidFill>
              </a:rPr>
              <a:t>Servidor</a:t>
            </a:r>
            <a:r>
              <a:rPr lang="es-CL" sz="1400" smtClean="0">
                <a:solidFill>
                  <a:srgbClr val="000000"/>
                </a:solidFill>
              </a:rPr>
              <a:t>: URL del servidor donde serán enviados los documentos electrónicos.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s-CL" sz="1400" b="1" smtClean="0">
                <a:solidFill>
                  <a:srgbClr val="000000"/>
                </a:solidFill>
              </a:rPr>
              <a:t>Proxy Servidor</a:t>
            </a:r>
            <a:r>
              <a:rPr lang="es-CL" sz="1400" smtClean="0">
                <a:solidFill>
                  <a:srgbClr val="000000"/>
                </a:solidFill>
              </a:rPr>
              <a:t>: dirección IP del servidor proxy de la red local.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s-CL" sz="1400" b="1" smtClean="0">
                <a:solidFill>
                  <a:srgbClr val="000000"/>
                </a:solidFill>
              </a:rPr>
              <a:t>Proxy Puerto</a:t>
            </a:r>
            <a:r>
              <a:rPr lang="es-CL" sz="1400" smtClean="0">
                <a:solidFill>
                  <a:srgbClr val="000000"/>
                </a:solidFill>
              </a:rPr>
              <a:t>: puerto del servidor proxy de la red local.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s-CL" sz="1400" b="1" smtClean="0">
                <a:solidFill>
                  <a:srgbClr val="000000"/>
                </a:solidFill>
              </a:rPr>
              <a:t>Proxy Usuario</a:t>
            </a:r>
            <a:r>
              <a:rPr lang="es-CL" sz="1400" smtClean="0">
                <a:solidFill>
                  <a:srgbClr val="000000"/>
                </a:solidFill>
              </a:rPr>
              <a:t>: usuario autorizado en servicio proxy.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s-CL" sz="1400" smtClean="0">
                <a:solidFill>
                  <a:srgbClr val="000000"/>
                </a:solidFill>
              </a:rPr>
              <a:t> </a:t>
            </a:r>
            <a:r>
              <a:rPr lang="es-CL" sz="1400" b="1" smtClean="0">
                <a:solidFill>
                  <a:srgbClr val="000000"/>
                </a:solidFill>
              </a:rPr>
              <a:t>Proxy Clave</a:t>
            </a:r>
            <a:r>
              <a:rPr lang="es-CL" sz="1400" smtClean="0">
                <a:solidFill>
                  <a:srgbClr val="000000"/>
                </a:solidFill>
              </a:rPr>
              <a:t>: clave usuaria en servicio proxy.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s-CL" sz="1400" b="1" smtClean="0">
                <a:solidFill>
                  <a:srgbClr val="000000"/>
                </a:solidFill>
              </a:rPr>
              <a:t>Modo Inicio</a:t>
            </a:r>
            <a:r>
              <a:rPr lang="es-CL" sz="1400" smtClean="0">
                <a:solidFill>
                  <a:srgbClr val="000000"/>
                </a:solidFill>
              </a:rPr>
              <a:t>: MFTO o BL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7550"/>
            <a:ext cx="35052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47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cliente: SIDEMAR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074738"/>
            <a:ext cx="5256212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12 CuadroTexto"/>
          <p:cNvSpPr txBox="1">
            <a:spLocks noChangeArrowheads="1"/>
          </p:cNvSpPr>
          <p:nvPr/>
        </p:nvSpPr>
        <p:spPr bwMode="auto">
          <a:xfrm>
            <a:off x="6370638" y="2674938"/>
            <a:ext cx="17764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L" altLang="es-CL" sz="16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Bill of Lading</a:t>
            </a:r>
          </a:p>
        </p:txBody>
      </p:sp>
      <p:sp>
        <p:nvSpPr>
          <p:cNvPr id="17413" name="13 CuadroTexto"/>
          <p:cNvSpPr txBox="1">
            <a:spLocks noChangeArrowheads="1"/>
          </p:cNvSpPr>
          <p:nvPr/>
        </p:nvSpPr>
        <p:spPr bwMode="auto">
          <a:xfrm>
            <a:off x="7034213" y="3943350"/>
            <a:ext cx="669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L" altLang="es-CL" sz="18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BL</a:t>
            </a:r>
          </a:p>
        </p:txBody>
      </p:sp>
      <p:sp>
        <p:nvSpPr>
          <p:cNvPr id="17414" name="14 Flecha abajo"/>
          <p:cNvSpPr>
            <a:spLocks noChangeArrowheads="1"/>
          </p:cNvSpPr>
          <p:nvPr/>
        </p:nvSpPr>
        <p:spPr bwMode="auto">
          <a:xfrm>
            <a:off x="7246938" y="3013075"/>
            <a:ext cx="244475" cy="819150"/>
          </a:xfrm>
          <a:prstGeom prst="downArrow">
            <a:avLst>
              <a:gd name="adj1" fmla="val 50000"/>
              <a:gd name="adj2" fmla="val 50260"/>
            </a:avLst>
          </a:prstGeom>
          <a:noFill/>
          <a:ln w="28575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endParaRPr lang="es-CL" altLang="es-CL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90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cliente: SIDEMAR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050925"/>
            <a:ext cx="5203825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478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cliente: VisualSMS</a:t>
            </a: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457200" y="990600"/>
            <a:ext cx="6994525" cy="1325563"/>
          </a:xfrm>
        </p:spPr>
        <p:txBody>
          <a:bodyPr/>
          <a:lstStyle/>
          <a:p>
            <a:r>
              <a:rPr lang="es-CL" altLang="es-CL" sz="1400" smtClean="0"/>
              <a:t>Visualizador de información: </a:t>
            </a:r>
          </a:p>
          <a:p>
            <a:pPr lvl="1">
              <a:buFont typeface="Wingdings" pitchFamily="2" charset="2"/>
              <a:buChar char="à"/>
            </a:pPr>
            <a:r>
              <a:rPr lang="es-CL" altLang="es-CL" sz="1400" smtClean="0">
                <a:sym typeface="Wingdings" pitchFamily="2" charset="2"/>
              </a:rPr>
              <a:t> XML</a:t>
            </a:r>
          </a:p>
          <a:p>
            <a:pPr lvl="1">
              <a:buFont typeface="Wingdings" pitchFamily="2" charset="2"/>
              <a:buChar char="à"/>
            </a:pPr>
            <a:r>
              <a:rPr lang="es-CL" altLang="es-CL" sz="1400" smtClean="0">
                <a:sym typeface="Wingdings" pitchFamily="2" charset="2"/>
              </a:rPr>
              <a:t> Log </a:t>
            </a:r>
          </a:p>
          <a:p>
            <a:pPr lvl="1">
              <a:buFont typeface="Wingdings" pitchFamily="2" charset="2"/>
              <a:buChar char="à"/>
            </a:pPr>
            <a:r>
              <a:rPr lang="es-CL" altLang="es-CL" sz="1400" smtClean="0">
                <a:sym typeface="Wingdings" pitchFamily="2" charset="2"/>
              </a:rPr>
              <a:t> Detalles documentos</a:t>
            </a:r>
          </a:p>
          <a:p>
            <a:r>
              <a:rPr lang="es-CL" altLang="es-CL" sz="1400" smtClean="0">
                <a:sym typeface="Wingdings" pitchFamily="2" charset="2"/>
              </a:rPr>
              <a:t>Consultas según rol usuario</a:t>
            </a:r>
            <a:endParaRPr lang="es-CL" altLang="es-CL" sz="1400" smtClean="0"/>
          </a:p>
        </p:txBody>
      </p:sp>
      <p:sp>
        <p:nvSpPr>
          <p:cNvPr id="19460" name="1 Rectángulo"/>
          <p:cNvSpPr>
            <a:spLocks noChangeArrowheads="1"/>
          </p:cNvSpPr>
          <p:nvPr/>
        </p:nvSpPr>
        <p:spPr bwMode="auto">
          <a:xfrm>
            <a:off x="520700" y="2390775"/>
            <a:ext cx="4351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L" sz="1800" b="1" u="sng" smtClean="0">
                <a:solidFill>
                  <a:srgbClr val="000000"/>
                </a:solidFill>
              </a:rPr>
              <a:t>Instalación de VisualSMS en Windows</a:t>
            </a:r>
            <a:endParaRPr lang="es-CL" sz="1800" u="sng" smtClean="0">
              <a:solidFill>
                <a:srgbClr val="000000"/>
              </a:solidFill>
            </a:endParaRPr>
          </a:p>
        </p:txBody>
      </p:sp>
      <p:sp>
        <p:nvSpPr>
          <p:cNvPr id="19461" name="2 Rectángulo"/>
          <p:cNvSpPr>
            <a:spLocks noChangeArrowheads="1"/>
          </p:cNvSpPr>
          <p:nvPr/>
        </p:nvSpPr>
        <p:spPr bwMode="auto">
          <a:xfrm>
            <a:off x="604838" y="2787650"/>
            <a:ext cx="7643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1400" smtClean="0">
                <a:solidFill>
                  <a:srgbClr val="000000"/>
                </a:solidFill>
              </a:rPr>
              <a:t>Ejecute el programa de instalación y siga los pasos siguientes: 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192463"/>
            <a:ext cx="41021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3 Rectángulo"/>
          <p:cNvSpPr>
            <a:spLocks noChangeArrowheads="1"/>
          </p:cNvSpPr>
          <p:nvPr/>
        </p:nvSpPr>
        <p:spPr bwMode="auto">
          <a:xfrm>
            <a:off x="593725" y="6407150"/>
            <a:ext cx="3625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L" sz="1400" smtClean="0">
                <a:solidFill>
                  <a:srgbClr val="000000"/>
                </a:solidFill>
              </a:rPr>
              <a:t>Para instalar presione el botón “Siguiente”. </a:t>
            </a:r>
          </a:p>
        </p:txBody>
      </p:sp>
    </p:spTree>
    <p:extLst>
      <p:ext uri="{BB962C8B-B14F-4D97-AF65-F5344CB8AC3E}">
        <p14:creationId xmlns="" xmlns:p14="http://schemas.microsoft.com/office/powerpoint/2010/main" val="16474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cliente: VisualSMS</a:t>
            </a:r>
          </a:p>
        </p:txBody>
      </p:sp>
      <p:sp>
        <p:nvSpPr>
          <p:cNvPr id="20483" name="1 Rectángulo"/>
          <p:cNvSpPr>
            <a:spLocks noChangeArrowheads="1"/>
          </p:cNvSpPr>
          <p:nvPr/>
        </p:nvSpPr>
        <p:spPr bwMode="auto">
          <a:xfrm>
            <a:off x="441325" y="1047750"/>
            <a:ext cx="7886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1400" smtClean="0">
                <a:solidFill>
                  <a:srgbClr val="000000"/>
                </a:solidFill>
              </a:rPr>
              <a:t>Puede dejar el directorio indicado por defecto en el sistema o modificar la dirección. Luego presione el botón “Instalar”. 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631950"/>
            <a:ext cx="27051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4057650"/>
            <a:ext cx="33909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25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cliente: VisualSMS</a:t>
            </a:r>
          </a:p>
        </p:txBody>
      </p:sp>
      <p:sp>
        <p:nvSpPr>
          <p:cNvPr id="21507" name="1 Rectángulo"/>
          <p:cNvSpPr>
            <a:spLocks noChangeArrowheads="1"/>
          </p:cNvSpPr>
          <p:nvPr/>
        </p:nvSpPr>
        <p:spPr bwMode="auto">
          <a:xfrm>
            <a:off x="465138" y="1096963"/>
            <a:ext cx="7497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1400" smtClean="0">
                <a:solidFill>
                  <a:srgbClr val="000000"/>
                </a:solidFill>
              </a:rPr>
              <a:t>Para concluir la instalación presione el botón “Terminar”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473200"/>
            <a:ext cx="2592387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2 Rectángulo"/>
          <p:cNvSpPr>
            <a:spLocks noChangeArrowheads="1"/>
          </p:cNvSpPr>
          <p:nvPr/>
        </p:nvSpPr>
        <p:spPr bwMode="auto">
          <a:xfrm>
            <a:off x="533400" y="3787775"/>
            <a:ext cx="779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mtClean="0">
                <a:solidFill>
                  <a:srgbClr val="000000"/>
                </a:solidFill>
              </a:rPr>
              <a:t>El programa instalará los directorios y archivos que se muestran en la figura siguiente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4133850"/>
            <a:ext cx="669925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64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cliente: VisualSMS</a:t>
            </a:r>
          </a:p>
        </p:txBody>
      </p:sp>
      <p:sp>
        <p:nvSpPr>
          <p:cNvPr id="22531" name="1 Rectángulo"/>
          <p:cNvSpPr>
            <a:spLocks noChangeArrowheads="1"/>
          </p:cNvSpPr>
          <p:nvPr/>
        </p:nvSpPr>
        <p:spPr bwMode="auto">
          <a:xfrm>
            <a:off x="441325" y="1060450"/>
            <a:ext cx="7880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1800" smtClean="0">
                <a:solidFill>
                  <a:srgbClr val="000000"/>
                </a:solidFill>
              </a:rPr>
              <a:t>Para iniciar el sistema se debe ejecutar el archivo VisualSMS.exe,  se activa una interfaz donde se deben ingresar los datos de conexión:  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2266950"/>
            <a:ext cx="324802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2 Rectángulo"/>
          <p:cNvSpPr>
            <a:spLocks noChangeArrowheads="1"/>
          </p:cNvSpPr>
          <p:nvPr/>
        </p:nvSpPr>
        <p:spPr bwMode="auto">
          <a:xfrm>
            <a:off x="417513" y="2219325"/>
            <a:ext cx="45720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es-CL" sz="1800" b="1" smtClean="0">
                <a:solidFill>
                  <a:srgbClr val="000000"/>
                </a:solidFill>
              </a:rPr>
              <a:t>Usuario</a:t>
            </a:r>
            <a:r>
              <a:rPr lang="es-CL" sz="1800" smtClean="0">
                <a:solidFill>
                  <a:srgbClr val="000000"/>
                </a:solidFill>
              </a:rPr>
              <a:t>: login del usuario.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s-CL" sz="1800" b="1" smtClean="0">
                <a:solidFill>
                  <a:srgbClr val="000000"/>
                </a:solidFill>
              </a:rPr>
              <a:t>Clave</a:t>
            </a:r>
            <a:r>
              <a:rPr lang="es-CL" sz="1800" smtClean="0">
                <a:solidFill>
                  <a:srgbClr val="000000"/>
                </a:solidFill>
              </a:rPr>
              <a:t>: password de autorización proporcionada por Aduana. 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CL" sz="1800" b="1" smtClean="0">
                <a:solidFill>
                  <a:srgbClr val="000000"/>
                </a:solidFill>
              </a:rPr>
              <a:t>Servidor</a:t>
            </a:r>
            <a:r>
              <a:rPr lang="es-CL" sz="1800" smtClean="0">
                <a:solidFill>
                  <a:srgbClr val="000000"/>
                </a:solidFill>
              </a:rPr>
              <a:t>: URL del servidor donde serán enviados los documentos electrónicos. 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CL" sz="1800" b="1" smtClean="0">
                <a:solidFill>
                  <a:srgbClr val="000000"/>
                </a:solidFill>
              </a:rPr>
              <a:t>Proxy HTTP</a:t>
            </a:r>
            <a:r>
              <a:rPr lang="es-CL" sz="1800" smtClean="0">
                <a:solidFill>
                  <a:srgbClr val="000000"/>
                </a:solidFill>
              </a:rPr>
              <a:t>: dirección IP del servidor proxy de la red local. 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CL" sz="1800" b="1" smtClean="0">
                <a:solidFill>
                  <a:srgbClr val="000000"/>
                </a:solidFill>
              </a:rPr>
              <a:t>Proxy Puerto</a:t>
            </a:r>
            <a:r>
              <a:rPr lang="es-CL" sz="1800" smtClean="0">
                <a:solidFill>
                  <a:srgbClr val="000000"/>
                </a:solidFill>
              </a:rPr>
              <a:t>: puerto del servidor proxy de la red local. 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CL" sz="1800" b="1" smtClean="0">
                <a:solidFill>
                  <a:srgbClr val="000000"/>
                </a:solidFill>
              </a:rPr>
              <a:t>Proxy Usuario</a:t>
            </a:r>
            <a:r>
              <a:rPr lang="es-CL" sz="1800" smtClean="0">
                <a:solidFill>
                  <a:srgbClr val="000000"/>
                </a:solidFill>
              </a:rPr>
              <a:t>: usuario autorizado en servicio proxy. 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CL" sz="1800" smtClean="0">
                <a:solidFill>
                  <a:srgbClr val="000000"/>
                </a:solidFill>
              </a:rPr>
              <a:t> </a:t>
            </a:r>
            <a:r>
              <a:rPr lang="es-CL" sz="1800" b="1" smtClean="0">
                <a:solidFill>
                  <a:srgbClr val="000000"/>
                </a:solidFill>
              </a:rPr>
              <a:t>Proxy Clave</a:t>
            </a:r>
            <a:r>
              <a:rPr lang="es-CL" sz="1800" smtClean="0">
                <a:solidFill>
                  <a:srgbClr val="000000"/>
                </a:solidFill>
              </a:rPr>
              <a:t>: clave usuaria en servicio proxy. </a:t>
            </a:r>
          </a:p>
        </p:txBody>
      </p:sp>
    </p:spTree>
    <p:extLst>
      <p:ext uri="{BB962C8B-B14F-4D97-AF65-F5344CB8AC3E}">
        <p14:creationId xmlns="" xmlns:p14="http://schemas.microsoft.com/office/powerpoint/2010/main" val="25992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cliente: VisualSMS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050925"/>
            <a:ext cx="7488237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3 CuadroTexto"/>
          <p:cNvSpPr txBox="1">
            <a:spLocks noChangeArrowheads="1"/>
          </p:cNvSpPr>
          <p:nvPr/>
        </p:nvSpPr>
        <p:spPr bwMode="auto">
          <a:xfrm>
            <a:off x="3138488" y="6100763"/>
            <a:ext cx="2306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L" altLang="es-CL" sz="1800" b="1" smtClean="0">
                <a:solidFill>
                  <a:srgbClr val="000000"/>
                </a:solidFill>
              </a:rPr>
              <a:t>Perfil Usuario </a:t>
            </a:r>
          </a:p>
        </p:txBody>
      </p:sp>
    </p:spTree>
    <p:extLst>
      <p:ext uri="{BB962C8B-B14F-4D97-AF65-F5344CB8AC3E}">
        <p14:creationId xmlns="" xmlns:p14="http://schemas.microsoft.com/office/powerpoint/2010/main" val="16967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cliente: SMS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s-CL" altLang="es-CL" smtClean="0">
              <a:sym typeface="Wingdings" pitchFamily="2" charset="2"/>
            </a:endParaRPr>
          </a:p>
          <a:p>
            <a:pPr lvl="1"/>
            <a:endParaRPr lang="es-CL" altLang="es-CL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458913"/>
            <a:ext cx="7712075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504825" y="1087438"/>
            <a:ext cx="776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400" smtClean="0">
                <a:solidFill>
                  <a:srgbClr val="000000"/>
                </a:solidFill>
              </a:rPr>
              <a:t>Cada documento a transmitir debe cumplir con el proceso general </a:t>
            </a:r>
            <a:r>
              <a:rPr lang="es-CL" sz="1400" b="1" smtClean="0">
                <a:solidFill>
                  <a:srgbClr val="000000"/>
                </a:solidFill>
              </a:rPr>
              <a:t>envío - consulta</a:t>
            </a:r>
          </a:p>
        </p:txBody>
      </p:sp>
    </p:spTree>
    <p:extLst>
      <p:ext uri="{BB962C8B-B14F-4D97-AF65-F5344CB8AC3E}">
        <p14:creationId xmlns="" xmlns:p14="http://schemas.microsoft.com/office/powerpoint/2010/main" val="11395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cliente: SMS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752600"/>
            <a:ext cx="52530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1 CuadroTexto"/>
          <p:cNvSpPr txBox="1">
            <a:spLocks noChangeArrowheads="1"/>
          </p:cNvSpPr>
          <p:nvPr/>
        </p:nvSpPr>
        <p:spPr bwMode="auto">
          <a:xfrm>
            <a:off x="273050" y="1117600"/>
            <a:ext cx="8040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CL" sz="1400" smtClean="0">
                <a:solidFill>
                  <a:srgbClr val="000000"/>
                </a:solidFill>
              </a:rPr>
              <a:t>Cada documento XML debe pasar por una serie de estados, los cuales validan la correcta funcionalidad del proceso envío-consulta de SMS: </a:t>
            </a:r>
          </a:p>
        </p:txBody>
      </p:sp>
    </p:spTree>
    <p:extLst>
      <p:ext uri="{BB962C8B-B14F-4D97-AF65-F5344CB8AC3E}">
        <p14:creationId xmlns="" xmlns:p14="http://schemas.microsoft.com/office/powerpoint/2010/main" val="33003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cliente: SMS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127250"/>
            <a:ext cx="50101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2 CuadroTexto"/>
          <p:cNvSpPr txBox="1">
            <a:spLocks noChangeArrowheads="1"/>
          </p:cNvSpPr>
          <p:nvPr/>
        </p:nvSpPr>
        <p:spPr bwMode="auto">
          <a:xfrm>
            <a:off x="533400" y="1143000"/>
            <a:ext cx="635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600" b="1" u="sng" smtClean="0">
                <a:solidFill>
                  <a:srgbClr val="000000"/>
                </a:solidFill>
              </a:rPr>
              <a:t>Instalación</a:t>
            </a:r>
            <a:r>
              <a:rPr lang="es-CL" sz="1800" b="1" u="sng" smtClean="0">
                <a:solidFill>
                  <a:srgbClr val="000000"/>
                </a:solidFill>
              </a:rPr>
              <a:t> de SMS en Windows</a:t>
            </a:r>
            <a:endParaRPr lang="es-CL" sz="1800" u="sng" smtClean="0">
              <a:solidFill>
                <a:srgbClr val="000000"/>
              </a:solidFill>
            </a:endParaRPr>
          </a:p>
        </p:txBody>
      </p:sp>
      <p:sp>
        <p:nvSpPr>
          <p:cNvPr id="8197" name="3 CuadroTexto"/>
          <p:cNvSpPr txBox="1">
            <a:spLocks noChangeArrowheads="1"/>
          </p:cNvSpPr>
          <p:nvPr/>
        </p:nvSpPr>
        <p:spPr bwMode="auto">
          <a:xfrm>
            <a:off x="446088" y="1622425"/>
            <a:ext cx="7535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400" smtClean="0">
                <a:solidFill>
                  <a:srgbClr val="000000"/>
                </a:solidFill>
              </a:rPr>
              <a:t>Ejecute el programa de instalación y siga los pasos siguientes: </a:t>
            </a:r>
          </a:p>
        </p:txBody>
      </p:sp>
      <p:sp>
        <p:nvSpPr>
          <p:cNvPr id="8198" name="4 CuadroTexto"/>
          <p:cNvSpPr txBox="1">
            <a:spLocks noChangeArrowheads="1"/>
          </p:cNvSpPr>
          <p:nvPr/>
        </p:nvSpPr>
        <p:spPr bwMode="auto">
          <a:xfrm>
            <a:off x="617538" y="6240463"/>
            <a:ext cx="5875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400" smtClean="0">
                <a:solidFill>
                  <a:srgbClr val="000000"/>
                </a:solidFill>
              </a:rPr>
              <a:t>Para instalar presione el botón “Siguiente”. </a:t>
            </a:r>
          </a:p>
        </p:txBody>
      </p:sp>
    </p:spTree>
    <p:extLst>
      <p:ext uri="{BB962C8B-B14F-4D97-AF65-F5344CB8AC3E}">
        <p14:creationId xmlns="" xmlns:p14="http://schemas.microsoft.com/office/powerpoint/2010/main" val="28656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cliente: SMS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1631950"/>
            <a:ext cx="3605212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2 Rectángulo"/>
          <p:cNvSpPr>
            <a:spLocks noChangeArrowheads="1"/>
          </p:cNvSpPr>
          <p:nvPr/>
        </p:nvSpPr>
        <p:spPr bwMode="auto">
          <a:xfrm>
            <a:off x="473075" y="1039813"/>
            <a:ext cx="7848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1400" smtClean="0">
                <a:solidFill>
                  <a:srgbClr val="000000"/>
                </a:solidFill>
              </a:rPr>
              <a:t>Puede dejar el directorio indicado por defecto en el sistema o modificar la dirección. Luego presione el botón “Instalar”. 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717925"/>
            <a:ext cx="49911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55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cliente: SMS</a:t>
            </a:r>
          </a:p>
        </p:txBody>
      </p:sp>
      <p:sp>
        <p:nvSpPr>
          <p:cNvPr id="10243" name="2 CuadroTexto"/>
          <p:cNvSpPr txBox="1">
            <a:spLocks noChangeArrowheads="1"/>
          </p:cNvSpPr>
          <p:nvPr/>
        </p:nvSpPr>
        <p:spPr bwMode="auto">
          <a:xfrm>
            <a:off x="449263" y="998538"/>
            <a:ext cx="637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400" smtClean="0">
                <a:solidFill>
                  <a:srgbClr val="000000"/>
                </a:solidFill>
              </a:rPr>
              <a:t>Para concluir la instalación presione el botón “Terminar”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274763"/>
            <a:ext cx="2235200" cy="17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649663"/>
            <a:ext cx="3856038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4 CuadroTexto"/>
          <p:cNvSpPr txBox="1">
            <a:spLocks noChangeArrowheads="1"/>
          </p:cNvSpPr>
          <p:nvPr/>
        </p:nvSpPr>
        <p:spPr bwMode="auto">
          <a:xfrm>
            <a:off x="555625" y="3152775"/>
            <a:ext cx="742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400" smtClean="0">
                <a:solidFill>
                  <a:srgbClr val="000000"/>
                </a:solidFill>
              </a:rPr>
              <a:t>El programa instalará los directorios y archivos que se muestran en la figura siguiente: </a:t>
            </a:r>
          </a:p>
        </p:txBody>
      </p:sp>
    </p:spTree>
    <p:extLst>
      <p:ext uri="{BB962C8B-B14F-4D97-AF65-F5344CB8AC3E}">
        <p14:creationId xmlns="" xmlns:p14="http://schemas.microsoft.com/office/powerpoint/2010/main" val="2460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cliente: SMS</a:t>
            </a:r>
          </a:p>
        </p:txBody>
      </p:sp>
      <p:sp>
        <p:nvSpPr>
          <p:cNvPr id="11267" name="2 CuadroTexto"/>
          <p:cNvSpPr txBox="1">
            <a:spLocks noChangeArrowheads="1"/>
          </p:cNvSpPr>
          <p:nvPr/>
        </p:nvSpPr>
        <p:spPr bwMode="auto">
          <a:xfrm>
            <a:off x="511175" y="966788"/>
            <a:ext cx="78025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400" smtClean="0">
                <a:solidFill>
                  <a:srgbClr val="000000"/>
                </a:solidFill>
              </a:rPr>
              <a:t>Para iniciar el sistema se debe ejecutar el archivo SMS.exe,  se activa una consola MS-DOS y posteriormente una interfaz donde se deben ingresar los datos de conexión:  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1612900"/>
            <a:ext cx="404653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3 CuadroTexto"/>
          <p:cNvSpPr txBox="1">
            <a:spLocks noChangeArrowheads="1"/>
          </p:cNvSpPr>
          <p:nvPr/>
        </p:nvSpPr>
        <p:spPr bwMode="auto">
          <a:xfrm>
            <a:off x="511175" y="1628775"/>
            <a:ext cx="3756025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r>
              <a:rPr lang="es-CL" sz="1400" b="1" smtClean="0">
                <a:solidFill>
                  <a:srgbClr val="000000"/>
                </a:solidFill>
              </a:rPr>
              <a:t>Usuario</a:t>
            </a:r>
            <a:r>
              <a:rPr lang="es-CL" sz="1400" smtClean="0">
                <a:solidFill>
                  <a:srgbClr val="000000"/>
                </a:solidFill>
              </a:rPr>
              <a:t>: login del usuario.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CL" sz="1400" b="1" smtClean="0">
                <a:solidFill>
                  <a:srgbClr val="000000"/>
                </a:solidFill>
              </a:rPr>
              <a:t>Clave</a:t>
            </a:r>
            <a:r>
              <a:rPr lang="es-CL" sz="1400" smtClean="0">
                <a:solidFill>
                  <a:srgbClr val="000000"/>
                </a:solidFill>
              </a:rPr>
              <a:t>: password de autorización proporcionada por Aduana.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s-CL" sz="1400" b="1" smtClean="0">
                <a:solidFill>
                  <a:srgbClr val="000000"/>
                </a:solidFill>
              </a:rPr>
              <a:t>Servidor</a:t>
            </a:r>
            <a:r>
              <a:rPr lang="es-CL" sz="1400" smtClean="0">
                <a:solidFill>
                  <a:srgbClr val="000000"/>
                </a:solidFill>
              </a:rPr>
              <a:t>: URL del servidor donde serán enviados los documentos electrónicos.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s-CL" sz="1400" b="1" smtClean="0">
                <a:solidFill>
                  <a:srgbClr val="000000"/>
                </a:solidFill>
              </a:rPr>
              <a:t>Proxy HTTP</a:t>
            </a:r>
            <a:r>
              <a:rPr lang="es-CL" sz="1400" smtClean="0">
                <a:solidFill>
                  <a:srgbClr val="000000"/>
                </a:solidFill>
              </a:rPr>
              <a:t>: dirección IP del servidor proxy de la red local.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s-CL" sz="1400" b="1" smtClean="0">
                <a:solidFill>
                  <a:srgbClr val="000000"/>
                </a:solidFill>
              </a:rPr>
              <a:t>Proxy Port</a:t>
            </a:r>
            <a:r>
              <a:rPr lang="es-CL" sz="1400" smtClean="0">
                <a:solidFill>
                  <a:srgbClr val="000000"/>
                </a:solidFill>
              </a:rPr>
              <a:t>: puerto del servidor proxy de la red local.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s-CL" sz="1400" b="1" smtClean="0">
                <a:solidFill>
                  <a:srgbClr val="000000"/>
                </a:solidFill>
              </a:rPr>
              <a:t>Proxy Usuario</a:t>
            </a:r>
            <a:r>
              <a:rPr lang="es-CL" sz="1400" smtClean="0">
                <a:solidFill>
                  <a:srgbClr val="000000"/>
                </a:solidFill>
              </a:rPr>
              <a:t>: usuario autorizado en servicio proxy.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s-CL" sz="1400" smtClean="0">
                <a:solidFill>
                  <a:srgbClr val="000000"/>
                </a:solidFill>
              </a:rPr>
              <a:t> </a:t>
            </a:r>
            <a:r>
              <a:rPr lang="es-CL" sz="1400" b="1" smtClean="0">
                <a:solidFill>
                  <a:srgbClr val="000000"/>
                </a:solidFill>
              </a:rPr>
              <a:t>Proxy Clave</a:t>
            </a:r>
            <a:r>
              <a:rPr lang="es-CL" sz="1400" smtClean="0">
                <a:solidFill>
                  <a:srgbClr val="000000"/>
                </a:solidFill>
              </a:rPr>
              <a:t>: clave usuaria en servicio proxy.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s-CL" sz="1400" b="1" smtClean="0">
                <a:solidFill>
                  <a:srgbClr val="000000"/>
                </a:solidFill>
              </a:rPr>
              <a:t>SMS Ruta</a:t>
            </a:r>
            <a:r>
              <a:rPr lang="es-CL" sz="1400" smtClean="0">
                <a:solidFill>
                  <a:srgbClr val="000000"/>
                </a:solidFill>
              </a:rPr>
              <a:t>: Directorio de instalación de SMS.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s-CL" sz="1400" b="1" smtClean="0">
                <a:solidFill>
                  <a:srgbClr val="000000"/>
                </a:solidFill>
              </a:rPr>
              <a:t>Tiempo</a:t>
            </a:r>
            <a:r>
              <a:rPr lang="es-CL" sz="1400" smtClean="0">
                <a:solidFill>
                  <a:srgbClr val="000000"/>
                </a:solidFill>
              </a:rPr>
              <a:t>: Duración del intervalo de envío/consulta al Servidor de Aduana. </a:t>
            </a:r>
            <a:endParaRPr lang="es-CL" sz="2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8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cliente: SMS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717675"/>
            <a:ext cx="65341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2 CuadroTexto"/>
          <p:cNvSpPr txBox="1">
            <a:spLocks noChangeArrowheads="1"/>
          </p:cNvSpPr>
          <p:nvPr/>
        </p:nvSpPr>
        <p:spPr bwMode="auto">
          <a:xfrm>
            <a:off x="525463" y="1211263"/>
            <a:ext cx="733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400" smtClean="0">
                <a:solidFill>
                  <a:srgbClr val="000000"/>
                </a:solidFill>
              </a:rPr>
              <a:t>En la Consola MS-DOS se desplegará la información del proceso envío-consulta.</a:t>
            </a:r>
          </a:p>
        </p:txBody>
      </p:sp>
    </p:spTree>
    <p:extLst>
      <p:ext uri="{BB962C8B-B14F-4D97-AF65-F5344CB8AC3E}">
        <p14:creationId xmlns="" xmlns:p14="http://schemas.microsoft.com/office/powerpoint/2010/main" val="37306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cliente: SIDEMAR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358775" y="968375"/>
            <a:ext cx="7945438" cy="5364163"/>
          </a:xfrm>
        </p:spPr>
        <p:txBody>
          <a:bodyPr/>
          <a:lstStyle/>
          <a:p>
            <a:r>
              <a:rPr lang="es-CL" altLang="es-CL" sz="1400" smtClean="0"/>
              <a:t>Presentación de formulario para edición y envío unitario de documentos</a:t>
            </a:r>
          </a:p>
          <a:p>
            <a:r>
              <a:rPr lang="es-CL" altLang="es-CL" sz="1400" smtClean="0"/>
              <a:t>Interfaz usuaria para consultas masivas y unitarias</a:t>
            </a:r>
          </a:p>
          <a:p>
            <a:endParaRPr lang="es-CL" altLang="es-CL" sz="1400" smtClean="0"/>
          </a:p>
          <a:p>
            <a:endParaRPr lang="es-CL" altLang="es-CL" sz="1200" smtClean="0"/>
          </a:p>
          <a:p>
            <a:endParaRPr lang="es-CL" altLang="es-CL" sz="1200" smtClean="0"/>
          </a:p>
        </p:txBody>
      </p:sp>
      <p:sp>
        <p:nvSpPr>
          <p:cNvPr id="13316" name="3 CuadroTexto"/>
          <p:cNvSpPr txBox="1">
            <a:spLocks noChangeArrowheads="1"/>
          </p:cNvSpPr>
          <p:nvPr/>
        </p:nvSpPr>
        <p:spPr bwMode="auto">
          <a:xfrm>
            <a:off x="358775" y="1714500"/>
            <a:ext cx="6354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600" b="1" u="sng" smtClean="0">
                <a:solidFill>
                  <a:srgbClr val="000000"/>
                </a:solidFill>
              </a:rPr>
              <a:t>Instalación de SIDEMAR en Windows</a:t>
            </a:r>
            <a:endParaRPr lang="es-CL" sz="1600" u="sng" smtClean="0">
              <a:solidFill>
                <a:srgbClr val="000000"/>
              </a:solidFill>
            </a:endParaRPr>
          </a:p>
        </p:txBody>
      </p:sp>
      <p:sp>
        <p:nvSpPr>
          <p:cNvPr id="13317" name="4 CuadroTexto"/>
          <p:cNvSpPr txBox="1">
            <a:spLocks noChangeArrowheads="1"/>
          </p:cNvSpPr>
          <p:nvPr/>
        </p:nvSpPr>
        <p:spPr bwMode="auto">
          <a:xfrm>
            <a:off x="415925" y="2058988"/>
            <a:ext cx="7535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400" smtClean="0">
                <a:solidFill>
                  <a:srgbClr val="000000"/>
                </a:solidFill>
              </a:rPr>
              <a:t>Ejecute el programa de instalación y siga los pasos siguientes: 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2484438"/>
            <a:ext cx="49053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6 CuadroTexto"/>
          <p:cNvSpPr txBox="1">
            <a:spLocks noChangeArrowheads="1"/>
          </p:cNvSpPr>
          <p:nvPr/>
        </p:nvSpPr>
        <p:spPr bwMode="auto">
          <a:xfrm>
            <a:off x="415925" y="6402388"/>
            <a:ext cx="5873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400" smtClean="0">
                <a:solidFill>
                  <a:srgbClr val="000000"/>
                </a:solidFill>
              </a:rPr>
              <a:t>Para instalar presione el botón “Siguiente”. </a:t>
            </a:r>
          </a:p>
        </p:txBody>
      </p:sp>
    </p:spTree>
    <p:extLst>
      <p:ext uri="{BB962C8B-B14F-4D97-AF65-F5344CB8AC3E}">
        <p14:creationId xmlns="" xmlns:p14="http://schemas.microsoft.com/office/powerpoint/2010/main" val="25727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25221</TotalTime>
  <Words>702</Words>
  <Application>Microsoft Office PowerPoint</Application>
  <PresentationFormat>Presentación en pantalla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Diseño personalizado</vt:lpstr>
      <vt:lpstr>1_Diseño predeterminado</vt:lpstr>
      <vt:lpstr>Manifiesto Marítimo de Carga Sistemas Cliente</vt:lpstr>
      <vt:lpstr>Herramientas cliente: SMS</vt:lpstr>
      <vt:lpstr>Herramientas cliente: SMS</vt:lpstr>
      <vt:lpstr>Herramientas cliente: SMS</vt:lpstr>
      <vt:lpstr>Herramientas cliente: SMS</vt:lpstr>
      <vt:lpstr>Herramientas cliente: SMS</vt:lpstr>
      <vt:lpstr>Herramientas cliente: SMS</vt:lpstr>
      <vt:lpstr>Herramientas cliente: SMS</vt:lpstr>
      <vt:lpstr>Herramientas cliente: SIDEMAR</vt:lpstr>
      <vt:lpstr>Herramientas cliente: SIDEMAR</vt:lpstr>
      <vt:lpstr>Herramientas cliente: SIDEMAR</vt:lpstr>
      <vt:lpstr>Herramientas cliente: SIDEMAR</vt:lpstr>
      <vt:lpstr>Herramientas cliente: SIDEMAR</vt:lpstr>
      <vt:lpstr>Herramientas cliente: SIDEMAR</vt:lpstr>
      <vt:lpstr>Herramientas cliente: VisualSMS</vt:lpstr>
      <vt:lpstr>Herramientas cliente: VisualSMS</vt:lpstr>
      <vt:lpstr>Herramientas cliente: VisualSMS</vt:lpstr>
      <vt:lpstr>Herramientas cliente: VisualSMS</vt:lpstr>
      <vt:lpstr>Herramientas cliente: VisualSMS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Subdirección de Informática</dc:title>
  <dc:creator>DNA</dc:creator>
  <cp:lastModifiedBy>DNA</cp:lastModifiedBy>
  <cp:revision>1052</cp:revision>
  <dcterms:created xsi:type="dcterms:W3CDTF">2010-05-08T13:05:27Z</dcterms:created>
  <dcterms:modified xsi:type="dcterms:W3CDTF">2013-11-07T12:38:41Z</dcterms:modified>
</cp:coreProperties>
</file>